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6" r:id="rId2"/>
  </p:sldMasterIdLst>
  <p:notesMasterIdLst>
    <p:notesMasterId r:id="rId48"/>
  </p:notesMasterIdLst>
  <p:sldIdLst>
    <p:sldId id="256" r:id="rId3"/>
    <p:sldId id="347" r:id="rId4"/>
    <p:sldId id="257" r:id="rId5"/>
    <p:sldId id="310" r:id="rId6"/>
    <p:sldId id="311" r:id="rId7"/>
    <p:sldId id="320" r:id="rId8"/>
    <p:sldId id="319" r:id="rId9"/>
    <p:sldId id="326" r:id="rId10"/>
    <p:sldId id="325" r:id="rId11"/>
    <p:sldId id="271" r:id="rId12"/>
    <p:sldId id="272" r:id="rId13"/>
    <p:sldId id="312" r:id="rId14"/>
    <p:sldId id="329" r:id="rId15"/>
    <p:sldId id="330" r:id="rId16"/>
    <p:sldId id="331" r:id="rId17"/>
    <p:sldId id="322" r:id="rId18"/>
    <p:sldId id="323" r:id="rId19"/>
    <p:sldId id="280" r:id="rId20"/>
    <p:sldId id="348" r:id="rId21"/>
    <p:sldId id="321" r:id="rId22"/>
    <p:sldId id="288" r:id="rId23"/>
    <p:sldId id="313" r:id="rId24"/>
    <p:sldId id="286" r:id="rId25"/>
    <p:sldId id="296" r:id="rId26"/>
    <p:sldId id="289" r:id="rId27"/>
    <p:sldId id="294" r:id="rId28"/>
    <p:sldId id="295" r:id="rId29"/>
    <p:sldId id="274" r:id="rId30"/>
    <p:sldId id="279" r:id="rId31"/>
    <p:sldId id="277" r:id="rId32"/>
    <p:sldId id="345" r:id="rId33"/>
    <p:sldId id="332" r:id="rId34"/>
    <p:sldId id="333" r:id="rId35"/>
    <p:sldId id="334" r:id="rId36"/>
    <p:sldId id="335" r:id="rId37"/>
    <p:sldId id="336" r:id="rId38"/>
    <p:sldId id="339" r:id="rId39"/>
    <p:sldId id="341" r:id="rId40"/>
    <p:sldId id="342" r:id="rId41"/>
    <p:sldId id="343" r:id="rId42"/>
    <p:sldId id="344" r:id="rId43"/>
    <p:sldId id="346" r:id="rId44"/>
    <p:sldId id="314" r:id="rId45"/>
    <p:sldId id="316" r:id="rId46"/>
    <p:sldId id="318"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83" autoAdjust="0"/>
  </p:normalViewPr>
  <p:slideViewPr>
    <p:cSldViewPr>
      <p:cViewPr varScale="1">
        <p:scale>
          <a:sx n="114" d="100"/>
          <a:sy n="114" d="100"/>
        </p:scale>
        <p:origin x="1560" y="114"/>
      </p:cViewPr>
      <p:guideLst>
        <p:guide orient="horz" pos="2160"/>
        <p:guide pos="2880"/>
      </p:guideLst>
    </p:cSldViewPr>
  </p:slideViewPr>
  <p:outlineViewPr>
    <p:cViewPr>
      <p:scale>
        <a:sx n="33" d="100"/>
        <a:sy n="33" d="100"/>
      </p:scale>
      <p:origin x="0" y="58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CC9987-AE10-4685-9B5B-4577F1D5BB4C}" type="datetimeFigureOut">
              <a:rPr lang="en-US" smtClean="0"/>
              <a:pPr/>
              <a:t>12/31/2018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D8454A-404F-4DF1-8F43-7DDF83BF3B63}" type="slidenum">
              <a:rPr lang="en-US" smtClean="0"/>
              <a:pPr/>
              <a:t>‹N›</a:t>
            </a:fld>
            <a:endParaRPr lang="en-US"/>
          </a:p>
        </p:txBody>
      </p:sp>
    </p:spTree>
    <p:extLst>
      <p:ext uri="{BB962C8B-B14F-4D97-AF65-F5344CB8AC3E}">
        <p14:creationId xmlns:p14="http://schemas.microsoft.com/office/powerpoint/2010/main" val="3690435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a:t>
            </a:fld>
            <a:endParaRPr lang="en-US"/>
          </a:p>
        </p:txBody>
      </p:sp>
    </p:spTree>
    <p:extLst>
      <p:ext uri="{BB962C8B-B14F-4D97-AF65-F5344CB8AC3E}">
        <p14:creationId xmlns:p14="http://schemas.microsoft.com/office/powerpoint/2010/main" val="2148483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3</a:t>
            </a:fld>
            <a:endParaRPr lang="en-US"/>
          </a:p>
        </p:txBody>
      </p:sp>
    </p:spTree>
    <p:extLst>
      <p:ext uri="{BB962C8B-B14F-4D97-AF65-F5344CB8AC3E}">
        <p14:creationId xmlns:p14="http://schemas.microsoft.com/office/powerpoint/2010/main" val="65864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10</a:t>
            </a:fld>
            <a:endParaRPr lang="en-US"/>
          </a:p>
        </p:txBody>
      </p:sp>
    </p:spTree>
    <p:extLst>
      <p:ext uri="{BB962C8B-B14F-4D97-AF65-F5344CB8AC3E}">
        <p14:creationId xmlns:p14="http://schemas.microsoft.com/office/powerpoint/2010/main" val="958996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11</a:t>
            </a:fld>
            <a:endParaRPr lang="en-US"/>
          </a:p>
        </p:txBody>
      </p:sp>
    </p:spTree>
    <p:extLst>
      <p:ext uri="{BB962C8B-B14F-4D97-AF65-F5344CB8AC3E}">
        <p14:creationId xmlns:p14="http://schemas.microsoft.com/office/powerpoint/2010/main" val="3633305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18</a:t>
            </a:fld>
            <a:endParaRPr lang="en-US"/>
          </a:p>
        </p:txBody>
      </p:sp>
    </p:spTree>
    <p:extLst>
      <p:ext uri="{BB962C8B-B14F-4D97-AF65-F5344CB8AC3E}">
        <p14:creationId xmlns:p14="http://schemas.microsoft.com/office/powerpoint/2010/main" val="2926515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noProof="0" dirty="0"/>
          </a:p>
        </p:txBody>
      </p:sp>
      <p:sp>
        <p:nvSpPr>
          <p:cNvPr id="4" name="Slide Number Placeholder 3"/>
          <p:cNvSpPr>
            <a:spLocks noGrp="1"/>
          </p:cNvSpPr>
          <p:nvPr>
            <p:ph type="sldNum" sz="quarter" idx="10"/>
          </p:nvPr>
        </p:nvSpPr>
        <p:spPr/>
        <p:txBody>
          <a:bodyPr/>
          <a:lstStyle/>
          <a:p>
            <a:fld id="{77D8454A-404F-4DF1-8F43-7DDF83BF3B63}" type="slidenum">
              <a:rPr lang="en-US" smtClean="0"/>
              <a:pPr/>
              <a:t>28</a:t>
            </a:fld>
            <a:endParaRPr lang="en-US"/>
          </a:p>
        </p:txBody>
      </p:sp>
    </p:spTree>
    <p:extLst>
      <p:ext uri="{BB962C8B-B14F-4D97-AF65-F5344CB8AC3E}">
        <p14:creationId xmlns:p14="http://schemas.microsoft.com/office/powerpoint/2010/main" val="745929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F829DB5-00EB-4CA6-B4F7-D0532B882993}" type="datetime1">
              <a:rPr lang="en-US" smtClean="0"/>
              <a:t>12/31/2018</a:t>
            </a:fld>
            <a:endParaRPr lang="en-US"/>
          </a:p>
        </p:txBody>
      </p:sp>
      <p:sp>
        <p:nvSpPr>
          <p:cNvPr id="5" name="Footer Placeholder 4"/>
          <p:cNvSpPr>
            <a:spLocks noGrp="1"/>
          </p:cNvSpPr>
          <p:nvPr>
            <p:ph type="ftr" sz="quarter" idx="11"/>
          </p:nvPr>
        </p:nvSpPr>
        <p:spPr/>
        <p:txBody>
          <a:bodyPr/>
          <a:lstStyle/>
          <a:p>
            <a:r>
              <a:rPr lang="en-US"/>
              <a:t>Inserire qui il logo</a:t>
            </a:r>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273215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D6FC5076-3E1E-4CE4-AB3B-ECAF6070033B}" type="datetime1">
              <a:rPr lang="en-US" smtClean="0"/>
              <a:t>12/31/2018</a:t>
            </a:fld>
            <a:endParaRPr lang="en-US"/>
          </a:p>
        </p:txBody>
      </p:sp>
      <p:sp>
        <p:nvSpPr>
          <p:cNvPr id="5" name="Footer Placeholder 4"/>
          <p:cNvSpPr>
            <a:spLocks noGrp="1"/>
          </p:cNvSpPr>
          <p:nvPr>
            <p:ph type="ftr" sz="quarter" idx="11"/>
          </p:nvPr>
        </p:nvSpPr>
        <p:spPr/>
        <p:txBody>
          <a:bodyPr/>
          <a:lstStyle/>
          <a:p>
            <a:r>
              <a:rPr lang="it-IT" noProof="0"/>
              <a:t>Inserire qui il logo</a:t>
            </a:r>
            <a:endParaRPr lang="it-IT" noProof="0"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783225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F68C033-2C0F-4C01-A093-29B716AF498D}" type="datetime1">
              <a:rPr lang="en-US" smtClean="0"/>
              <a:t>12/31/2018</a:t>
            </a:fld>
            <a:endParaRPr lang="en-US"/>
          </a:p>
        </p:txBody>
      </p:sp>
      <p:sp>
        <p:nvSpPr>
          <p:cNvPr id="5" name="Footer Placeholder 4"/>
          <p:cNvSpPr>
            <a:spLocks noGrp="1"/>
          </p:cNvSpPr>
          <p:nvPr>
            <p:ph type="ftr" sz="quarter" idx="11"/>
          </p:nvPr>
        </p:nvSpPr>
        <p:spPr/>
        <p:txBody>
          <a:bodyPr/>
          <a:lstStyle/>
          <a:p>
            <a:r>
              <a:rPr lang="it-IT" noProof="0"/>
              <a:t>Inserire qui il logo</a:t>
            </a:r>
            <a:endParaRPr lang="it-IT" noProof="0"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46FD205-8D79-439C-A802-2377436AEC8A}" type="slidenum">
              <a:rPr lang="en-US" smtClean="0"/>
              <a:pPr/>
              <a:t>‹N›</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33497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1F2147FE-193C-4FD0-B5BD-D309F970C7FE}" type="datetime1">
              <a:rPr lang="en-US" smtClean="0"/>
              <a:t>12/31/2018</a:t>
            </a:fld>
            <a:endParaRPr lang="en-US"/>
          </a:p>
        </p:txBody>
      </p:sp>
      <p:sp>
        <p:nvSpPr>
          <p:cNvPr id="6" name="Footer Placeholder 5"/>
          <p:cNvSpPr>
            <a:spLocks noGrp="1"/>
          </p:cNvSpPr>
          <p:nvPr>
            <p:ph type="ftr" sz="quarter" idx="11"/>
          </p:nvPr>
        </p:nvSpPr>
        <p:spPr/>
        <p:txBody>
          <a:bodyPr/>
          <a:lstStyle/>
          <a:p>
            <a:r>
              <a:rPr lang="it-IT" noProof="0"/>
              <a:t>Inserire qui il logo</a:t>
            </a:r>
            <a:endParaRPr lang="it-IT" noProof="0"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2355342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3F6682C0-32CF-41F7-A826-0128A11AE022}" type="datetime1">
              <a:rPr lang="en-US" smtClean="0"/>
              <a:t>12/31/2018</a:t>
            </a:fld>
            <a:endParaRPr lang="en-US"/>
          </a:p>
        </p:txBody>
      </p:sp>
      <p:sp>
        <p:nvSpPr>
          <p:cNvPr id="6" name="Footer Placeholder 5"/>
          <p:cNvSpPr>
            <a:spLocks noGrp="1"/>
          </p:cNvSpPr>
          <p:nvPr>
            <p:ph type="ftr" sz="quarter" idx="11"/>
          </p:nvPr>
        </p:nvSpPr>
        <p:spPr/>
        <p:txBody>
          <a:bodyPr/>
          <a:lstStyle/>
          <a:p>
            <a:r>
              <a:rPr lang="it-IT" noProof="0"/>
              <a:t>Inserire qui il logo</a:t>
            </a:r>
            <a:endParaRPr lang="it-IT" noProof="0"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46FD205-8D79-439C-A802-2377436AEC8A}" type="slidenum">
              <a:rPr lang="en-US" smtClean="0"/>
              <a:pPr/>
              <a:t>‹N›</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70438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Modifica gli stili del testo dello schema</a:t>
            </a:r>
          </a:p>
        </p:txBody>
      </p:sp>
      <p:sp>
        <p:nvSpPr>
          <p:cNvPr id="5" name="Date Placeholder 4"/>
          <p:cNvSpPr>
            <a:spLocks noGrp="1"/>
          </p:cNvSpPr>
          <p:nvPr>
            <p:ph type="dt" sz="half" idx="10"/>
          </p:nvPr>
        </p:nvSpPr>
        <p:spPr/>
        <p:txBody>
          <a:bodyPr/>
          <a:lstStyle/>
          <a:p>
            <a:fld id="{A101EF3A-AA51-4788-A63D-299E0F7430EB}" type="datetime1">
              <a:rPr lang="en-US" smtClean="0"/>
              <a:t>12/31/2018</a:t>
            </a:fld>
            <a:endParaRPr lang="en-US"/>
          </a:p>
        </p:txBody>
      </p:sp>
      <p:sp>
        <p:nvSpPr>
          <p:cNvPr id="6" name="Footer Placeholder 5"/>
          <p:cNvSpPr>
            <a:spLocks noGrp="1"/>
          </p:cNvSpPr>
          <p:nvPr>
            <p:ph type="ftr" sz="quarter" idx="11"/>
          </p:nvPr>
        </p:nvSpPr>
        <p:spPr/>
        <p:txBody>
          <a:bodyPr/>
          <a:lstStyle/>
          <a:p>
            <a:r>
              <a:rPr lang="it-IT" noProof="0"/>
              <a:t>Inserire qui il logo</a:t>
            </a:r>
            <a:endParaRPr lang="it-IT" noProof="0"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1616402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417DA9C-3622-49CB-881A-426B2F1FF65C}" type="datetime1">
              <a:rPr lang="en-US" smtClean="0"/>
              <a:t>12/31/2018</a:t>
            </a:fld>
            <a:endParaRPr lang="en-US"/>
          </a:p>
        </p:txBody>
      </p:sp>
      <p:sp>
        <p:nvSpPr>
          <p:cNvPr id="5" name="Footer Placeholder 4"/>
          <p:cNvSpPr>
            <a:spLocks noGrp="1"/>
          </p:cNvSpPr>
          <p:nvPr>
            <p:ph type="ftr" sz="quarter" idx="11"/>
          </p:nvPr>
        </p:nvSpPr>
        <p:spPr/>
        <p:txBody>
          <a:bodyPr/>
          <a:lstStyle/>
          <a:p>
            <a:r>
              <a:rPr lang="en-US"/>
              <a:t>Inserire qui il logo</a:t>
            </a:r>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2166240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76AD183-40CA-478A-99ED-70B12D220DA0}" type="datetime1">
              <a:rPr lang="en-US" smtClean="0"/>
              <a:t>12/31/2018</a:t>
            </a:fld>
            <a:endParaRPr lang="en-US"/>
          </a:p>
        </p:txBody>
      </p:sp>
      <p:sp>
        <p:nvSpPr>
          <p:cNvPr id="5" name="Footer Placeholder 4"/>
          <p:cNvSpPr>
            <a:spLocks noGrp="1"/>
          </p:cNvSpPr>
          <p:nvPr>
            <p:ph type="ftr" sz="quarter" idx="11"/>
          </p:nvPr>
        </p:nvSpPr>
        <p:spPr/>
        <p:txBody>
          <a:bodyPr/>
          <a:lstStyle/>
          <a:p>
            <a:r>
              <a:rPr lang="it-IT" noProof="0"/>
              <a:t>Inserire qui il logo</a:t>
            </a:r>
            <a:endParaRPr lang="it-IT" noProof="0"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300823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648200"/>
          </a:xfrm>
        </p:spPr>
        <p:txBody>
          <a:bodyPr/>
          <a:lstStyle/>
          <a:p>
            <a:pPr lvl="0" eaLnBrk="1" latinLnBrk="0" hangingPunct="1"/>
            <a:r>
              <a:rPr lang="it-IT"/>
              <a:t>Modifica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7" name="Title 6"/>
          <p:cNvSpPr>
            <a:spLocks noGrp="1"/>
          </p:cNvSpPr>
          <p:nvPr>
            <p:ph type="title"/>
          </p:nvPr>
        </p:nvSpPr>
        <p:spPr/>
        <p:txBody>
          <a:bodyPr/>
          <a:lstStyle/>
          <a:p>
            <a:r>
              <a:rPr lang="it-IT"/>
              <a:t>Fare clic per modificare lo stile del titolo</a:t>
            </a:r>
            <a:endParaRPr lang="en-US"/>
          </a:p>
        </p:txBody>
      </p:sp>
      <p:sp>
        <p:nvSpPr>
          <p:cNvPr id="10" name="Date Placeholder 9"/>
          <p:cNvSpPr>
            <a:spLocks noGrp="1"/>
          </p:cNvSpPr>
          <p:nvPr>
            <p:ph type="dt" sz="half" idx="10"/>
          </p:nvPr>
        </p:nvSpPr>
        <p:spPr/>
        <p:txBody>
          <a:bodyPr/>
          <a:lstStyle/>
          <a:p>
            <a:fld id="{8D4CBFCA-D0AA-421C-AD80-7283D827599C}" type="datetime1">
              <a:rPr lang="en-US" smtClean="0"/>
              <a:t>12/31/2018</a:t>
            </a:fld>
            <a:endParaRPr lang="en-US"/>
          </a:p>
        </p:txBody>
      </p:sp>
      <p:sp>
        <p:nvSpPr>
          <p:cNvPr id="11" name="Slide Number Placeholder 10"/>
          <p:cNvSpPr>
            <a:spLocks noGrp="1"/>
          </p:cNvSpPr>
          <p:nvPr>
            <p:ph type="sldNum" sz="quarter" idx="11"/>
          </p:nvPr>
        </p:nvSpPr>
        <p:spPr/>
        <p:txBody>
          <a:bodyPr/>
          <a:lstStyle/>
          <a:p>
            <a:fld id="{746FD205-8D79-439C-A802-2377436AEC8A}" type="slidenum">
              <a:rPr lang="en-US" smtClean="0"/>
              <a:pPr/>
              <a:t>‹N›</a:t>
            </a:fld>
            <a:endParaRPr lang="en-US"/>
          </a:p>
        </p:txBody>
      </p:sp>
      <p:sp>
        <p:nvSpPr>
          <p:cNvPr id="12" name="Footer Placeholder 11"/>
          <p:cNvSpPr>
            <a:spLocks noGrp="1"/>
          </p:cNvSpPr>
          <p:nvPr>
            <p:ph type="ftr" sz="quarter" idx="12"/>
          </p:nvPr>
        </p:nvSpPr>
        <p:spPr/>
        <p:txBody>
          <a:bodyPr/>
          <a:lstStyle/>
          <a:p>
            <a:r>
              <a:rPr lang="en-US" dirty="0" err="1"/>
              <a:t>Inserire</a:t>
            </a:r>
            <a:r>
              <a:rPr lang="en-US" dirty="0"/>
              <a:t> qui </a:t>
            </a:r>
            <a:r>
              <a:rPr lang="en-US" dirty="0" err="1"/>
              <a:t>il</a:t>
            </a:r>
            <a:r>
              <a:rPr lang="en-US" dirty="0"/>
              <a:t> logo</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24001"/>
            <a:ext cx="4038600" cy="472440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Modifica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Content Placeholder 3"/>
          <p:cNvSpPr>
            <a:spLocks noGrp="1"/>
          </p:cNvSpPr>
          <p:nvPr>
            <p:ph sz="half" idx="2"/>
          </p:nvPr>
        </p:nvSpPr>
        <p:spPr>
          <a:xfrm>
            <a:off x="4648200" y="1524001"/>
            <a:ext cx="4038600" cy="472440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Modifica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8" name="Title 7"/>
          <p:cNvSpPr>
            <a:spLocks noGrp="1"/>
          </p:cNvSpPr>
          <p:nvPr>
            <p:ph type="title"/>
          </p:nvPr>
        </p:nvSpPr>
        <p:spPr/>
        <p:txBody>
          <a:bodyPr/>
          <a:lstStyle/>
          <a:p>
            <a:r>
              <a:rPr lang="it-IT"/>
              <a:t>Fare clic per modificare lo stile del titolo</a:t>
            </a:r>
            <a:endParaRPr lang="en-US"/>
          </a:p>
        </p:txBody>
      </p:sp>
      <p:sp>
        <p:nvSpPr>
          <p:cNvPr id="9" name="Date Placeholder 8"/>
          <p:cNvSpPr>
            <a:spLocks noGrp="1"/>
          </p:cNvSpPr>
          <p:nvPr>
            <p:ph type="dt" sz="half" idx="10"/>
          </p:nvPr>
        </p:nvSpPr>
        <p:spPr/>
        <p:txBody>
          <a:bodyPr/>
          <a:lstStyle/>
          <a:p>
            <a:fld id="{58513CD0-AF9A-4834-BB02-3146F17465F5}" type="datetime1">
              <a:rPr lang="en-US" smtClean="0"/>
              <a:t>12/31/2018</a:t>
            </a:fld>
            <a:endParaRPr lang="en-US"/>
          </a:p>
        </p:txBody>
      </p:sp>
      <p:sp>
        <p:nvSpPr>
          <p:cNvPr id="10" name="Slide Number Placeholder 9"/>
          <p:cNvSpPr>
            <a:spLocks noGrp="1"/>
          </p:cNvSpPr>
          <p:nvPr>
            <p:ph type="sldNum" sz="quarter" idx="11"/>
          </p:nvPr>
        </p:nvSpPr>
        <p:spPr/>
        <p:txBody>
          <a:bodyPr/>
          <a:lstStyle/>
          <a:p>
            <a:fld id="{746FD205-8D79-439C-A802-2377436AEC8A}" type="slidenum">
              <a:rPr lang="en-US" smtClean="0"/>
              <a:pPr/>
              <a:t>‹N›</a:t>
            </a:fld>
            <a:endParaRPr lang="en-US"/>
          </a:p>
        </p:txBody>
      </p:sp>
      <p:sp>
        <p:nvSpPr>
          <p:cNvPr id="11" name="Footer Placeholder 10"/>
          <p:cNvSpPr>
            <a:spLocks noGrp="1"/>
          </p:cNvSpPr>
          <p:nvPr>
            <p:ph type="ftr" sz="quarter" idx="12"/>
          </p:nvPr>
        </p:nvSpPr>
        <p:spPr/>
        <p:txBody>
          <a:bodyPr/>
          <a:lstStyle/>
          <a:p>
            <a:r>
              <a:rPr lang="en-US" dirty="0" err="1"/>
              <a:t>Inserire</a:t>
            </a:r>
            <a:r>
              <a:rPr lang="en-US" dirty="0"/>
              <a:t> qui </a:t>
            </a:r>
            <a:r>
              <a:rPr lang="en-US" dirty="0" err="1"/>
              <a:t>il</a:t>
            </a:r>
            <a:r>
              <a:rPr lang="en-US" dirty="0"/>
              <a:t> logo</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olo e testo verticale">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it-IT"/>
              <a:t>Modifica gli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Date Placeholder 3"/>
          <p:cNvSpPr>
            <a:spLocks noGrp="1"/>
          </p:cNvSpPr>
          <p:nvPr>
            <p:ph type="dt" sz="half" idx="10"/>
          </p:nvPr>
        </p:nvSpPr>
        <p:spPr/>
        <p:txBody>
          <a:bodyPr/>
          <a:lstStyle/>
          <a:p>
            <a:fld id="{6CB8F456-A503-49FC-AA91-F9996891CFC6}" type="datetime1">
              <a:rPr lang="en-US" smtClean="0"/>
              <a:t>12/31/2018</a:t>
            </a:fld>
            <a:endParaRPr lang="en-US"/>
          </a:p>
        </p:txBody>
      </p:sp>
      <p:sp>
        <p:nvSpPr>
          <p:cNvPr id="5" name="Footer Placeholder 4"/>
          <p:cNvSpPr>
            <a:spLocks noGrp="1"/>
          </p:cNvSpPr>
          <p:nvPr>
            <p:ph type="ftr" sz="quarter" idx="11"/>
          </p:nvPr>
        </p:nvSpPr>
        <p:spPr/>
        <p:txBody>
          <a:bodyPr/>
          <a:lstStyle/>
          <a:p>
            <a:r>
              <a:rPr lang="en-US" dirty="0" err="1"/>
              <a:t>Inserire</a:t>
            </a:r>
            <a:r>
              <a:rPr lang="en-US" dirty="0"/>
              <a:t> qui </a:t>
            </a:r>
            <a:r>
              <a:rPr lang="en-US" dirty="0" err="1"/>
              <a:t>il</a:t>
            </a:r>
            <a:r>
              <a:rPr lang="en-US" dirty="0"/>
              <a:t> logo</a:t>
            </a:r>
          </a:p>
        </p:txBody>
      </p:sp>
      <p:sp>
        <p:nvSpPr>
          <p:cNvPr id="6" name="Slide Number Placeholder 5"/>
          <p:cNvSpPr>
            <a:spLocks noGrp="1"/>
          </p:cNvSpPr>
          <p:nvPr>
            <p:ph type="sldNum" sz="quarter" idx="12"/>
          </p:nvPr>
        </p:nvSpPr>
        <p:spPr/>
        <p:txBody>
          <a:bodyPr/>
          <a:lstStyle/>
          <a:p>
            <a:fld id="{746FD205-8D79-439C-A802-2377436AEC8A}"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2A53CFF1-01CE-40AA-9643-34C1F9BFFA88}" type="datetime1">
              <a:rPr lang="en-US" smtClean="0"/>
              <a:t>12/31/2018</a:t>
            </a:fld>
            <a:endParaRPr lang="en-US"/>
          </a:p>
        </p:txBody>
      </p:sp>
      <p:sp>
        <p:nvSpPr>
          <p:cNvPr id="5" name="Footer Placeholder 4"/>
          <p:cNvSpPr>
            <a:spLocks noGrp="1"/>
          </p:cNvSpPr>
          <p:nvPr>
            <p:ph type="ftr" sz="quarter" idx="11"/>
          </p:nvPr>
        </p:nvSpPr>
        <p:spPr/>
        <p:txBody>
          <a:bodyPr/>
          <a:lstStyle/>
          <a:p>
            <a:r>
              <a:rPr lang="en-US"/>
              <a:t>Inserire qui il logo</a:t>
            </a:r>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403205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EC1EA7D4-640B-4FA8-8AAF-8A5B534F46A7}" type="datetime1">
              <a:rPr lang="en-US" smtClean="0"/>
              <a:t>12/31/2018</a:t>
            </a:fld>
            <a:endParaRPr lang="en-US"/>
          </a:p>
        </p:txBody>
      </p:sp>
      <p:sp>
        <p:nvSpPr>
          <p:cNvPr id="5" name="Footer Placeholder 4"/>
          <p:cNvSpPr>
            <a:spLocks noGrp="1"/>
          </p:cNvSpPr>
          <p:nvPr>
            <p:ph type="ftr" sz="quarter" idx="11"/>
          </p:nvPr>
        </p:nvSpPr>
        <p:spPr/>
        <p:txBody>
          <a:bodyPr/>
          <a:lstStyle/>
          <a:p>
            <a:r>
              <a:rPr lang="en-US"/>
              <a:t>Inserire qui il logo</a:t>
            </a:r>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79251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5E8DF56-5EB1-49A3-BA1B-885411C6B365}" type="datetime1">
              <a:rPr lang="en-US" smtClean="0"/>
              <a:t>12/31/2018</a:t>
            </a:fld>
            <a:endParaRPr lang="en-US"/>
          </a:p>
        </p:txBody>
      </p:sp>
      <p:sp>
        <p:nvSpPr>
          <p:cNvPr id="6" name="Footer Placeholder 5"/>
          <p:cNvSpPr>
            <a:spLocks noGrp="1"/>
          </p:cNvSpPr>
          <p:nvPr>
            <p:ph type="ftr" sz="quarter" idx="11"/>
          </p:nvPr>
        </p:nvSpPr>
        <p:spPr/>
        <p:txBody>
          <a:bodyPr/>
          <a:lstStyle/>
          <a:p>
            <a:r>
              <a:rPr lang="en-US"/>
              <a:t>Inserire qui il logo</a:t>
            </a:r>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236823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AB15387-8131-4B10-9CC6-DEE3532BD835}" type="datetime1">
              <a:rPr lang="en-US" smtClean="0"/>
              <a:t>12/31/2018</a:t>
            </a:fld>
            <a:endParaRPr lang="en-US"/>
          </a:p>
        </p:txBody>
      </p:sp>
      <p:sp>
        <p:nvSpPr>
          <p:cNvPr id="8" name="Footer Placeholder 7"/>
          <p:cNvSpPr>
            <a:spLocks noGrp="1"/>
          </p:cNvSpPr>
          <p:nvPr>
            <p:ph type="ftr" sz="quarter" idx="11"/>
          </p:nvPr>
        </p:nvSpPr>
        <p:spPr/>
        <p:txBody>
          <a:bodyPr/>
          <a:lstStyle/>
          <a:p>
            <a:r>
              <a:rPr lang="en-US"/>
              <a:t>Inserire qui il logo</a:t>
            </a:r>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3537616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7CBB767-5B43-487E-A953-DC886AB9B8BE}" type="datetime1">
              <a:rPr lang="en-US" smtClean="0"/>
              <a:t>12/31/2018</a:t>
            </a:fld>
            <a:endParaRPr lang="en-US"/>
          </a:p>
        </p:txBody>
      </p:sp>
      <p:sp>
        <p:nvSpPr>
          <p:cNvPr id="4" name="Footer Placeholder 3"/>
          <p:cNvSpPr>
            <a:spLocks noGrp="1"/>
          </p:cNvSpPr>
          <p:nvPr>
            <p:ph type="ftr" sz="quarter" idx="11"/>
          </p:nvPr>
        </p:nvSpPr>
        <p:spPr/>
        <p:txBody>
          <a:bodyPr/>
          <a:lstStyle/>
          <a:p>
            <a:r>
              <a:rPr lang="en-US"/>
              <a:t>Inserire qui il logo</a:t>
            </a:r>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186387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26413F-CF27-4174-962F-CC6C19198075}" type="datetime1">
              <a:rPr lang="en-US" smtClean="0"/>
              <a:t>12/31/2018</a:t>
            </a:fld>
            <a:endParaRPr lang="en-US"/>
          </a:p>
        </p:txBody>
      </p:sp>
      <p:sp>
        <p:nvSpPr>
          <p:cNvPr id="3" name="Footer Placeholder 2"/>
          <p:cNvSpPr>
            <a:spLocks noGrp="1"/>
          </p:cNvSpPr>
          <p:nvPr>
            <p:ph type="ftr" sz="quarter" idx="11"/>
          </p:nvPr>
        </p:nvSpPr>
        <p:spPr/>
        <p:txBody>
          <a:bodyPr/>
          <a:lstStyle/>
          <a:p>
            <a:r>
              <a:rPr lang="en-US"/>
              <a:t>Inserire qui il logo</a:t>
            </a:r>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3004960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606B452-D966-4DAE-B081-7956D97F7530}" type="datetime1">
              <a:rPr lang="en-US" smtClean="0"/>
              <a:t>12/31/2018</a:t>
            </a:fld>
            <a:endParaRPr lang="en-US"/>
          </a:p>
        </p:txBody>
      </p:sp>
      <p:sp>
        <p:nvSpPr>
          <p:cNvPr id="6" name="Footer Placeholder 5"/>
          <p:cNvSpPr>
            <a:spLocks noGrp="1"/>
          </p:cNvSpPr>
          <p:nvPr>
            <p:ph type="ftr" sz="quarter" idx="11"/>
          </p:nvPr>
        </p:nvSpPr>
        <p:spPr/>
        <p:txBody>
          <a:bodyPr/>
          <a:lstStyle/>
          <a:p>
            <a:r>
              <a:rPr lang="en-US"/>
              <a:t>Inserire qui il logo</a:t>
            </a:r>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3678308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4BF1BAC4-E5E4-47FE-8001-FC1DD1FCCCF9}" type="datetime1">
              <a:rPr lang="en-US" smtClean="0"/>
              <a:t>12/31/2018</a:t>
            </a:fld>
            <a:endParaRPr lang="en-US"/>
          </a:p>
        </p:txBody>
      </p:sp>
      <p:sp>
        <p:nvSpPr>
          <p:cNvPr id="6" name="Footer Placeholder 5"/>
          <p:cNvSpPr>
            <a:spLocks noGrp="1"/>
          </p:cNvSpPr>
          <p:nvPr>
            <p:ph type="ftr" sz="quarter" idx="11"/>
          </p:nvPr>
        </p:nvSpPr>
        <p:spPr/>
        <p:txBody>
          <a:bodyPr/>
          <a:lstStyle/>
          <a:p>
            <a:r>
              <a:rPr lang="en-US"/>
              <a:t>Inserire qui il logo</a:t>
            </a:r>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746FD205-8D79-439C-A802-2377436AEC8A}" type="slidenum">
              <a:rPr lang="en-US" smtClean="0"/>
              <a:pPr/>
              <a:t>‹N›</a:t>
            </a:fld>
            <a:endParaRPr lang="en-US"/>
          </a:p>
        </p:txBody>
      </p:sp>
    </p:spTree>
    <p:extLst>
      <p:ext uri="{BB962C8B-B14F-4D97-AF65-F5344CB8AC3E}">
        <p14:creationId xmlns:p14="http://schemas.microsoft.com/office/powerpoint/2010/main" val="2575357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749"/>
            <a:ext cx="1952272"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AB1A7549-0979-4F39-BA02-B980823DB78E}" type="datetime1">
              <a:rPr lang="en-US" smtClean="0"/>
              <a:t>12/31/2018</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it-IT" noProof="0"/>
              <a:t>Inserire qui il logo</a:t>
            </a:r>
            <a:endParaRPr lang="it-IT" noProof="0"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746FD205-8D79-439C-A802-2377436AEC8A}" type="slidenum">
              <a:rPr lang="en-US" smtClean="0"/>
              <a:pPr/>
              <a:t>‹N›</a:t>
            </a:fld>
            <a:endParaRPr lang="en-US"/>
          </a:p>
        </p:txBody>
      </p:sp>
    </p:spTree>
    <p:extLst>
      <p:ext uri="{BB962C8B-B14F-4D97-AF65-F5344CB8AC3E}">
        <p14:creationId xmlns:p14="http://schemas.microsoft.com/office/powerpoint/2010/main" val="33442121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662" r:id="rId17"/>
    <p:sldLayoutId id="2147483664" r:id="rId18"/>
    <p:sldLayoutId id="2147483670" r:id="rId19"/>
  </p:sldLayoutIdLst>
  <p:hf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efano.ferrarini@aulss8.veneto.i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rot="10800000" flipV="1">
            <a:off x="540544" y="324604"/>
            <a:ext cx="8062912" cy="3744416"/>
          </a:xfrm>
        </p:spPr>
        <p:txBody>
          <a:bodyPr/>
          <a:lstStyle/>
          <a:p>
            <a:pPr algn="l"/>
            <a:r>
              <a:rPr lang="it-IT" dirty="0"/>
              <a:t>	</a:t>
            </a:r>
          </a:p>
        </p:txBody>
      </p:sp>
      <p:sp>
        <p:nvSpPr>
          <p:cNvPr id="2" name="Segnaposto numero diapositiva 1">
            <a:extLst>
              <a:ext uri="{FF2B5EF4-FFF2-40B4-BE49-F238E27FC236}">
                <a16:creationId xmlns:a16="http://schemas.microsoft.com/office/drawing/2014/main" id="{CFAF2E6D-1B3F-4303-AD24-A9AF90713310}"/>
              </a:ext>
            </a:extLst>
          </p:cNvPr>
          <p:cNvSpPr>
            <a:spLocks noGrp="1"/>
          </p:cNvSpPr>
          <p:nvPr>
            <p:ph type="sldNum" sz="quarter" idx="12"/>
          </p:nvPr>
        </p:nvSpPr>
        <p:spPr/>
        <p:txBody>
          <a:bodyPr/>
          <a:lstStyle/>
          <a:p>
            <a:fld id="{746FD205-8D79-439C-A802-2377436AEC8A}" type="slidenum">
              <a:rPr lang="en-US" smtClean="0"/>
              <a:pPr/>
              <a:t>1</a:t>
            </a:fld>
            <a:endParaRPr lang="en-US"/>
          </a:p>
        </p:txBody>
      </p:sp>
      <p:sp>
        <p:nvSpPr>
          <p:cNvPr id="4" name="CasellaDiTesto 3"/>
          <p:cNvSpPr txBox="1"/>
          <p:nvPr/>
        </p:nvSpPr>
        <p:spPr>
          <a:xfrm>
            <a:off x="560921" y="1065560"/>
            <a:ext cx="8352928" cy="5293757"/>
          </a:xfrm>
          <a:prstGeom prst="rect">
            <a:avLst/>
          </a:prstGeom>
          <a:noFill/>
        </p:spPr>
        <p:txBody>
          <a:bodyPr wrap="square" rtlCol="0">
            <a:spAutoFit/>
          </a:bodyPr>
          <a:lstStyle/>
          <a:p>
            <a:pPr algn="ctr"/>
            <a:r>
              <a:rPr lang="it-IT" sz="2800" b="1" dirty="0">
                <a:solidFill>
                  <a:schemeClr val="tx2"/>
                </a:solidFill>
              </a:rPr>
              <a:t>LE NON CONFORMITÀ E LE AZIONI</a:t>
            </a:r>
          </a:p>
          <a:p>
            <a:pPr algn="ctr"/>
            <a:r>
              <a:rPr lang="it-IT" sz="2800" b="1" dirty="0">
                <a:solidFill>
                  <a:schemeClr val="tx2"/>
                </a:solidFill>
              </a:rPr>
              <a:t>CONSEGUENTI IN CASO DI </a:t>
            </a:r>
          </a:p>
          <a:p>
            <a:pPr algn="ctr"/>
            <a:r>
              <a:rPr lang="it-IT" sz="2800" b="1" dirty="0">
                <a:solidFill>
                  <a:schemeClr val="tx2"/>
                </a:solidFill>
              </a:rPr>
              <a:t>NON CONFORMITÀ:</a:t>
            </a:r>
          </a:p>
          <a:p>
            <a:pPr algn="ctr"/>
            <a:br>
              <a:rPr lang="it-IT" sz="2800" b="1" dirty="0">
                <a:solidFill>
                  <a:schemeClr val="tx2"/>
                </a:solidFill>
              </a:rPr>
            </a:br>
            <a:r>
              <a:rPr lang="it-IT" sz="2800" b="1" dirty="0">
                <a:solidFill>
                  <a:schemeClr val="tx2"/>
                </a:solidFill>
              </a:rPr>
              <a:t> ESEMPI PRATICI </a:t>
            </a:r>
            <a:br>
              <a:rPr lang="it-IT" sz="2800" dirty="0">
                <a:solidFill>
                  <a:schemeClr val="tx2"/>
                </a:solidFill>
              </a:rPr>
            </a:br>
            <a:endParaRPr lang="it-IT" sz="2800" dirty="0">
              <a:solidFill>
                <a:schemeClr val="tx2"/>
              </a:solidFill>
            </a:endParaRPr>
          </a:p>
          <a:p>
            <a:pPr algn="ctr"/>
            <a:endParaRPr lang="it-IT" sz="4000" dirty="0">
              <a:solidFill>
                <a:schemeClr val="tx2"/>
              </a:solidFill>
            </a:endParaRPr>
          </a:p>
          <a:p>
            <a:pPr algn="ctr"/>
            <a:endParaRPr lang="it-IT" sz="2000" dirty="0">
              <a:solidFill>
                <a:schemeClr val="tx2"/>
              </a:solidFill>
            </a:endParaRPr>
          </a:p>
          <a:p>
            <a:pPr algn="ctr"/>
            <a:r>
              <a:rPr lang="it-IT" sz="2800" dirty="0">
                <a:solidFill>
                  <a:schemeClr val="tx2"/>
                </a:solidFill>
              </a:rPr>
              <a:t>dr. Stefano Ferrarini</a:t>
            </a:r>
          </a:p>
          <a:p>
            <a:pPr algn="ctr"/>
            <a:r>
              <a:rPr lang="it-IT" sz="2800" dirty="0">
                <a:solidFill>
                  <a:schemeClr val="tx2"/>
                </a:solidFill>
              </a:rPr>
              <a:t>Az. Ulss 8 Berica</a:t>
            </a:r>
          </a:p>
          <a:p>
            <a:pPr algn="ctr"/>
            <a:r>
              <a:rPr lang="it-IT" dirty="0">
                <a:solidFill>
                  <a:schemeClr val="tx2"/>
                </a:solidFill>
                <a:hlinkClick r:id="rId3"/>
              </a:rPr>
              <a:t>stefano.ferrarini@aulss8.veneto.it</a:t>
            </a:r>
            <a:endParaRPr lang="it-IT" dirty="0">
              <a:solidFill>
                <a:schemeClr val="tx2"/>
              </a:solidFill>
            </a:endParaRPr>
          </a:p>
          <a:p>
            <a:pPr algn="ctr"/>
            <a:r>
              <a:rPr lang="it-IT" dirty="0">
                <a:solidFill>
                  <a:schemeClr val="tx2"/>
                </a:solidFill>
              </a:rPr>
              <a:t>24.03.2017</a:t>
            </a:r>
          </a:p>
          <a:p>
            <a:pPr algn="ctr"/>
            <a:endParaRPr lang="it-IT" dirty="0">
              <a:solidFill>
                <a:schemeClr val="tx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23528" y="1547535"/>
            <a:ext cx="8496944" cy="1944216"/>
          </a:xfrm>
        </p:spPr>
        <p:txBody>
          <a:bodyPr>
            <a:normAutofit/>
          </a:bodyPr>
          <a:lstStyle/>
          <a:p>
            <a:pPr marL="64008" indent="0">
              <a:buNone/>
            </a:pPr>
            <a:r>
              <a:rPr lang="it-IT" sz="2400" dirty="0">
                <a:latin typeface="Verdana" panose="020B0604030504040204" pitchFamily="34" charset="0"/>
                <a:ea typeface="Verdana" panose="020B0604030504040204" pitchFamily="34" charset="0"/>
                <a:cs typeface="Verdana" panose="020B0604030504040204" pitchFamily="34" charset="0"/>
              </a:rPr>
              <a:t>Per non conformità viene intesa la </a:t>
            </a:r>
            <a:r>
              <a:rPr lang="it-IT" sz="2400" u="sng" dirty="0">
                <a:latin typeface="Verdana" panose="020B0604030504040204" pitchFamily="34" charset="0"/>
                <a:ea typeface="Verdana" panose="020B0604030504040204" pitchFamily="34" charset="0"/>
                <a:cs typeface="Verdana" panose="020B0604030504040204" pitchFamily="34" charset="0"/>
              </a:rPr>
              <a:t>non soddisfazione di un requisito</a:t>
            </a:r>
            <a:r>
              <a:rPr lang="it-IT" sz="2400" dirty="0">
                <a:latin typeface="Verdana" panose="020B0604030504040204" pitchFamily="34" charset="0"/>
                <a:ea typeface="Verdana" panose="020B0604030504040204" pitchFamily="34" charset="0"/>
                <a:cs typeface="Verdana" panose="020B0604030504040204" pitchFamily="34" charset="0"/>
              </a:rPr>
              <a:t>, pertanto, l’individuazione di una non conformità  deve essere basata sui seguenti elementi: </a:t>
            </a:r>
          </a:p>
          <a:p>
            <a:pPr marL="64008" indent="0">
              <a:buNone/>
            </a:pPr>
            <a:endParaRPr lang="it-IT" sz="2400"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numero diapositiva 2">
            <a:extLst>
              <a:ext uri="{FF2B5EF4-FFF2-40B4-BE49-F238E27FC236}">
                <a16:creationId xmlns:a16="http://schemas.microsoft.com/office/drawing/2014/main" id="{72B4BAE6-4E72-48F2-8994-AF741FE17328}"/>
              </a:ext>
            </a:extLst>
          </p:cNvPr>
          <p:cNvSpPr>
            <a:spLocks noGrp="1"/>
          </p:cNvSpPr>
          <p:nvPr>
            <p:ph type="sldNum" sz="quarter" idx="12"/>
          </p:nvPr>
        </p:nvSpPr>
        <p:spPr/>
        <p:txBody>
          <a:bodyPr/>
          <a:lstStyle/>
          <a:p>
            <a:fld id="{746FD205-8D79-439C-A802-2377436AEC8A}" type="slidenum">
              <a:rPr lang="en-US" smtClean="0"/>
              <a:pPr/>
              <a:t>10</a:t>
            </a:fld>
            <a:endParaRPr lang="en-US"/>
          </a:p>
        </p:txBody>
      </p:sp>
      <p:sp>
        <p:nvSpPr>
          <p:cNvPr id="4" name="CasellaDiTesto 3"/>
          <p:cNvSpPr txBox="1"/>
          <p:nvPr/>
        </p:nvSpPr>
        <p:spPr>
          <a:xfrm>
            <a:off x="179512" y="188640"/>
            <a:ext cx="8784976" cy="1077218"/>
          </a:xfrm>
          <a:prstGeom prst="rect">
            <a:avLst/>
          </a:prstGeom>
          <a:noFill/>
        </p:spPr>
        <p:txBody>
          <a:bodyPr wrap="square" rtlCol="0">
            <a:spAutoFit/>
          </a:bodyPr>
          <a:lstStyle/>
          <a:p>
            <a:pPr algn="ctr"/>
            <a:r>
              <a:rPr lang="it-IT" sz="3200" dirty="0">
                <a:solidFill>
                  <a:schemeClr val="tx2"/>
                </a:solidFill>
              </a:rPr>
              <a:t>PARLIAMO DI NON CONFORMITA’: CHE COSA INTENDIAMO ?</a:t>
            </a:r>
          </a:p>
        </p:txBody>
      </p:sp>
      <p:sp>
        <p:nvSpPr>
          <p:cNvPr id="2" name="Rettangolo 1"/>
          <p:cNvSpPr/>
          <p:nvPr/>
        </p:nvSpPr>
        <p:spPr>
          <a:xfrm>
            <a:off x="179510" y="3491751"/>
            <a:ext cx="8767167" cy="1384995"/>
          </a:xfrm>
          <a:prstGeom prst="rect">
            <a:avLst/>
          </a:prstGeom>
        </p:spPr>
        <p:txBody>
          <a:bodyPr wrap="square">
            <a:spAutoFit/>
          </a:bodyPr>
          <a:lstStyle/>
          <a:p>
            <a:pPr marL="457200" indent="-457200">
              <a:buClr>
                <a:schemeClr val="accent1"/>
              </a:buClr>
              <a:buFont typeface="Wingdings" panose="05000000000000000000" pitchFamily="2" charset="2"/>
              <a:buChar char="Ø"/>
            </a:pPr>
            <a:r>
              <a:rPr lang="it-IT" sz="2800" dirty="0">
                <a:solidFill>
                  <a:srgbClr val="FF0000"/>
                </a:solidFill>
              </a:rPr>
              <a:t>Criterio/requisito</a:t>
            </a:r>
            <a:r>
              <a:rPr lang="it-IT" sz="2800" dirty="0"/>
              <a:t>: la norma, il regolamento, la procedura che prevede un determinato requisito</a:t>
            </a:r>
          </a:p>
        </p:txBody>
      </p:sp>
      <p:sp>
        <p:nvSpPr>
          <p:cNvPr id="5" name="Rettangolo 4"/>
          <p:cNvSpPr/>
          <p:nvPr/>
        </p:nvSpPr>
        <p:spPr>
          <a:xfrm>
            <a:off x="197320" y="4878548"/>
            <a:ext cx="8767168" cy="954107"/>
          </a:xfrm>
          <a:prstGeom prst="rect">
            <a:avLst/>
          </a:prstGeom>
        </p:spPr>
        <p:txBody>
          <a:bodyPr wrap="square">
            <a:spAutoFit/>
          </a:bodyPr>
          <a:lstStyle/>
          <a:p>
            <a:pPr marL="457200" indent="-457200">
              <a:buClr>
                <a:schemeClr val="accent1"/>
              </a:buClr>
              <a:buFont typeface="Wingdings" panose="05000000000000000000" pitchFamily="2" charset="2"/>
              <a:buChar char="Ø"/>
            </a:pPr>
            <a:r>
              <a:rPr lang="it-IT" sz="2800" dirty="0">
                <a:solidFill>
                  <a:srgbClr val="FF0000"/>
                </a:solidFill>
              </a:rPr>
              <a:t>Difetto</a:t>
            </a:r>
            <a:r>
              <a:rPr lang="it-IT" sz="2800" dirty="0"/>
              <a:t>: lo scostamento dell’organizzazione dal requisito </a:t>
            </a:r>
          </a:p>
        </p:txBody>
      </p:sp>
      <p:sp>
        <p:nvSpPr>
          <p:cNvPr id="6" name="Rettangolo 5"/>
          <p:cNvSpPr/>
          <p:nvPr/>
        </p:nvSpPr>
        <p:spPr>
          <a:xfrm>
            <a:off x="179510" y="5821255"/>
            <a:ext cx="8802786" cy="954107"/>
          </a:xfrm>
          <a:prstGeom prst="rect">
            <a:avLst/>
          </a:prstGeom>
        </p:spPr>
        <p:txBody>
          <a:bodyPr wrap="square">
            <a:spAutoFit/>
          </a:bodyPr>
          <a:lstStyle/>
          <a:p>
            <a:pPr marL="457200" indent="-457200">
              <a:buClr>
                <a:schemeClr val="accent1"/>
              </a:buClr>
              <a:buFont typeface="Wingdings" panose="05000000000000000000" pitchFamily="2" charset="2"/>
              <a:buChar char="Ø"/>
            </a:pPr>
            <a:r>
              <a:rPr lang="it-IT" sz="2800" dirty="0">
                <a:solidFill>
                  <a:srgbClr val="FF0000"/>
                </a:solidFill>
              </a:rPr>
              <a:t>Evidenza</a:t>
            </a:r>
            <a:r>
              <a:rPr lang="it-IT" sz="2800" dirty="0"/>
              <a:t>: elementi oggettivi che dimostrano lo scostamento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79512" y="1844824"/>
            <a:ext cx="8784976" cy="4680519"/>
          </a:xfrm>
        </p:spPr>
        <p:txBody>
          <a:bodyPr>
            <a:noAutofit/>
          </a:bodyPr>
          <a:lstStyle/>
          <a:p>
            <a:pPr marL="578358" indent="-514350">
              <a:buFont typeface="+mj-lt"/>
              <a:buAutoNum type="arabicPeriod"/>
            </a:pPr>
            <a:r>
              <a:rPr lang="it-IT" sz="2800" dirty="0"/>
              <a:t>La gestione dei </a:t>
            </a:r>
            <a:r>
              <a:rPr lang="it-IT" sz="2800" b="1" dirty="0"/>
              <a:t>Prerequisiti </a:t>
            </a:r>
            <a:r>
              <a:rPr lang="it-IT" sz="2800" dirty="0"/>
              <a:t>e cioè condizioni di base a attività che sono necessarie per mantenere un ambiente igienico adeguato nell’ambito della filiera alimentare (es. formazione personale, lotta agli infestanti, sanificazione, gestione forniture, conservazione prodotti, gestione rifiuti, igiene personale, manutenzione fabbricati, impianti, attrezzature, qualità acqua, confezionamento, </a:t>
            </a:r>
            <a:r>
              <a:rPr lang="it-IT" sz="2800" dirty="0" err="1"/>
              <a:t>ecc</a:t>
            </a:r>
            <a:r>
              <a:rPr lang="it-IT" sz="2800" dirty="0"/>
              <a:t>);</a:t>
            </a:r>
          </a:p>
        </p:txBody>
      </p:sp>
      <p:sp>
        <p:nvSpPr>
          <p:cNvPr id="2" name="Segnaposto numero diapositiva 1">
            <a:extLst>
              <a:ext uri="{FF2B5EF4-FFF2-40B4-BE49-F238E27FC236}">
                <a16:creationId xmlns:a16="http://schemas.microsoft.com/office/drawing/2014/main" id="{7475A7F1-C508-475B-8C11-8A55231AF67B}"/>
              </a:ext>
            </a:extLst>
          </p:cNvPr>
          <p:cNvSpPr>
            <a:spLocks noGrp="1"/>
          </p:cNvSpPr>
          <p:nvPr>
            <p:ph type="sldNum" sz="quarter" idx="12"/>
          </p:nvPr>
        </p:nvSpPr>
        <p:spPr/>
        <p:txBody>
          <a:bodyPr/>
          <a:lstStyle/>
          <a:p>
            <a:fld id="{746FD205-8D79-439C-A802-2377436AEC8A}" type="slidenum">
              <a:rPr lang="en-US" smtClean="0"/>
              <a:pPr/>
              <a:t>11</a:t>
            </a:fld>
            <a:endParaRPr lang="en-US"/>
          </a:p>
        </p:txBody>
      </p:sp>
      <p:sp>
        <p:nvSpPr>
          <p:cNvPr id="5" name="CasellaDiTesto 4"/>
          <p:cNvSpPr txBox="1"/>
          <p:nvPr/>
        </p:nvSpPr>
        <p:spPr>
          <a:xfrm>
            <a:off x="179512" y="188640"/>
            <a:ext cx="8784976" cy="1077218"/>
          </a:xfrm>
          <a:prstGeom prst="rect">
            <a:avLst/>
          </a:prstGeom>
          <a:noFill/>
        </p:spPr>
        <p:txBody>
          <a:bodyPr wrap="square" rtlCol="0">
            <a:spAutoFit/>
          </a:bodyPr>
          <a:lstStyle/>
          <a:p>
            <a:pPr algn="ctr"/>
            <a:r>
              <a:rPr lang="it-IT" sz="3200" dirty="0">
                <a:solidFill>
                  <a:schemeClr val="tx2"/>
                </a:solidFill>
              </a:rPr>
              <a:t>LE NON CONFORMITA’ POSSONO INTERESSARE:</a:t>
            </a:r>
          </a:p>
        </p:txBody>
      </p:sp>
    </p:spTree>
    <p:extLst>
      <p:ext uri="{BB962C8B-B14F-4D97-AF65-F5344CB8AC3E}">
        <p14:creationId xmlns:p14="http://schemas.microsoft.com/office/powerpoint/2010/main" val="186152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318" y="15875"/>
            <a:ext cx="5037666" cy="3778250"/>
          </a:xfrm>
        </p:spPr>
      </p:pic>
      <p:sp>
        <p:nvSpPr>
          <p:cNvPr id="3" name="Segnaposto numero diapositiva 2">
            <a:extLst>
              <a:ext uri="{FF2B5EF4-FFF2-40B4-BE49-F238E27FC236}">
                <a16:creationId xmlns:a16="http://schemas.microsoft.com/office/drawing/2014/main" id="{F4A9F6C0-A1BB-403F-881E-71BC867BF5E8}"/>
              </a:ext>
            </a:extLst>
          </p:cNvPr>
          <p:cNvSpPr>
            <a:spLocks noGrp="1"/>
          </p:cNvSpPr>
          <p:nvPr>
            <p:ph type="sldNum" sz="quarter" idx="12"/>
          </p:nvPr>
        </p:nvSpPr>
        <p:spPr/>
        <p:txBody>
          <a:bodyPr/>
          <a:lstStyle/>
          <a:p>
            <a:fld id="{746FD205-8D79-439C-A802-2377436AEC8A}" type="slidenum">
              <a:rPr lang="en-US" smtClean="0"/>
              <a:pPr/>
              <a:t>12</a:t>
            </a:fld>
            <a:endParaRPr lang="en-US"/>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6917"/>
            <a:ext cx="5148064" cy="3362635"/>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3096" y="-117395"/>
            <a:ext cx="4824536" cy="3618402"/>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4668" y="3372712"/>
            <a:ext cx="4792964" cy="3571044"/>
          </a:xfrm>
          <a:prstGeom prst="rect">
            <a:avLst/>
          </a:prstGeom>
        </p:spPr>
      </p:pic>
    </p:spTree>
    <p:extLst>
      <p:ext uri="{BB962C8B-B14F-4D97-AF65-F5344CB8AC3E}">
        <p14:creationId xmlns:p14="http://schemas.microsoft.com/office/powerpoint/2010/main" val="1437057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p:cNvSpPr>
            <a:spLocks noGrp="1"/>
          </p:cNvSpPr>
          <p:nvPr>
            <p:ph idx="1"/>
          </p:nvPr>
        </p:nvSpPr>
        <p:spPr>
          <a:xfrm>
            <a:off x="291124" y="4149080"/>
            <a:ext cx="8640960" cy="669029"/>
          </a:xfrm>
        </p:spPr>
        <p:txBody>
          <a:bodyPr>
            <a:noAutofit/>
          </a:bodyPr>
          <a:lstStyle/>
          <a:p>
            <a:pPr marL="64008" indent="0">
              <a:buNone/>
            </a:pPr>
            <a:r>
              <a:rPr lang="it-IT" sz="2800" dirty="0"/>
              <a:t>ATTREZZATURA SPORCA</a:t>
            </a:r>
          </a:p>
        </p:txBody>
      </p:sp>
      <p:sp>
        <p:nvSpPr>
          <p:cNvPr id="2" name="Segnaposto numero diapositiva 1">
            <a:extLst>
              <a:ext uri="{FF2B5EF4-FFF2-40B4-BE49-F238E27FC236}">
                <a16:creationId xmlns:a16="http://schemas.microsoft.com/office/drawing/2014/main" id="{61143781-AB78-4333-BA8D-4F076F07E549}"/>
              </a:ext>
            </a:extLst>
          </p:cNvPr>
          <p:cNvSpPr>
            <a:spLocks noGrp="1"/>
          </p:cNvSpPr>
          <p:nvPr>
            <p:ph type="sldNum" sz="quarter" idx="12"/>
          </p:nvPr>
        </p:nvSpPr>
        <p:spPr/>
        <p:txBody>
          <a:bodyPr/>
          <a:lstStyle/>
          <a:p>
            <a:fld id="{746FD205-8D79-439C-A802-2377436AEC8A}" type="slidenum">
              <a:rPr lang="en-US" smtClean="0"/>
              <a:pPr/>
              <a:t>13</a:t>
            </a:fld>
            <a:endParaRPr lang="en-US"/>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506374"/>
            <a:ext cx="4280876" cy="3210657"/>
          </a:xfrm>
          <a:prstGeom prst="rect">
            <a:avLst/>
          </a:prstGeom>
        </p:spPr>
      </p:pic>
      <p:pic>
        <p:nvPicPr>
          <p:cNvPr id="7"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1604" y="506375"/>
            <a:ext cx="4280876" cy="3210657"/>
          </a:xfrm>
          <a:prstGeom prst="rect">
            <a:avLst/>
          </a:prstGeom>
        </p:spPr>
      </p:pic>
    </p:spTree>
    <p:extLst>
      <p:ext uri="{BB962C8B-B14F-4D97-AF65-F5344CB8AC3E}">
        <p14:creationId xmlns:p14="http://schemas.microsoft.com/office/powerpoint/2010/main" val="345344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p:cNvSpPr>
            <a:spLocks noGrp="1"/>
          </p:cNvSpPr>
          <p:nvPr>
            <p:ph idx="1"/>
          </p:nvPr>
        </p:nvSpPr>
        <p:spPr>
          <a:xfrm>
            <a:off x="4283968" y="3861048"/>
            <a:ext cx="4680520" cy="2817622"/>
          </a:xfrm>
        </p:spPr>
        <p:txBody>
          <a:bodyPr>
            <a:noAutofit/>
          </a:bodyPr>
          <a:lstStyle/>
          <a:p>
            <a:pPr marL="64008" indent="0">
              <a:buNone/>
            </a:pPr>
            <a:r>
              <a:rPr lang="it-IT" sz="2800" dirty="0"/>
              <a:t>CARENTE PULIZIA E INADEGUATA MANUTENZIONE</a:t>
            </a:r>
          </a:p>
        </p:txBody>
      </p:sp>
      <p:sp>
        <p:nvSpPr>
          <p:cNvPr id="2" name="Segnaposto numero diapositiva 1">
            <a:extLst>
              <a:ext uri="{FF2B5EF4-FFF2-40B4-BE49-F238E27FC236}">
                <a16:creationId xmlns:a16="http://schemas.microsoft.com/office/drawing/2014/main" id="{7619120B-73C1-4153-8F81-7FD835459C10}"/>
              </a:ext>
            </a:extLst>
          </p:cNvPr>
          <p:cNvSpPr>
            <a:spLocks noGrp="1"/>
          </p:cNvSpPr>
          <p:nvPr>
            <p:ph type="sldNum" sz="quarter" idx="12"/>
          </p:nvPr>
        </p:nvSpPr>
        <p:spPr/>
        <p:txBody>
          <a:bodyPr/>
          <a:lstStyle/>
          <a:p>
            <a:fld id="{746FD205-8D79-439C-A802-2377436AEC8A}" type="slidenum">
              <a:rPr lang="en-US" smtClean="0"/>
              <a:pPr/>
              <a:t>14</a:t>
            </a:fld>
            <a:endParaRPr lang="en-US"/>
          </a:p>
        </p:txBody>
      </p:sp>
      <p:pic>
        <p:nvPicPr>
          <p:cNvPr id="9" name="Segnaposto contenut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228" y="3861048"/>
            <a:ext cx="3756829" cy="2817622"/>
          </a:xfrm>
          <a:prstGeom prst="rect">
            <a:avLst/>
          </a:prstGeom>
        </p:spPr>
      </p:pic>
      <p:pic>
        <p:nvPicPr>
          <p:cNvPr id="10"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677" y="176474"/>
            <a:ext cx="3413933" cy="3559676"/>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9867" y="176474"/>
            <a:ext cx="4528722" cy="3396542"/>
          </a:xfrm>
          <a:prstGeom prst="rect">
            <a:avLst/>
          </a:prstGeom>
        </p:spPr>
      </p:pic>
    </p:spTree>
    <p:extLst>
      <p:ext uri="{BB962C8B-B14F-4D97-AF65-F5344CB8AC3E}">
        <p14:creationId xmlns:p14="http://schemas.microsoft.com/office/powerpoint/2010/main" val="378107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egnaposto contenuto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4008" y="764704"/>
            <a:ext cx="3798422" cy="4876800"/>
          </a:xfrm>
        </p:spPr>
      </p:pic>
      <p:sp>
        <p:nvSpPr>
          <p:cNvPr id="4" name="Segnaposto numero diapositiva 3">
            <a:extLst>
              <a:ext uri="{FF2B5EF4-FFF2-40B4-BE49-F238E27FC236}">
                <a16:creationId xmlns:a16="http://schemas.microsoft.com/office/drawing/2014/main" id="{D235493A-2D11-4ED4-A248-122EE5CBDEA3}"/>
              </a:ext>
            </a:extLst>
          </p:cNvPr>
          <p:cNvSpPr>
            <a:spLocks noGrp="1"/>
          </p:cNvSpPr>
          <p:nvPr>
            <p:ph type="sldNum" sz="quarter" idx="12"/>
          </p:nvPr>
        </p:nvSpPr>
        <p:spPr/>
        <p:txBody>
          <a:bodyPr/>
          <a:lstStyle/>
          <a:p>
            <a:fld id="{746FD205-8D79-439C-A802-2377436AEC8A}" type="slidenum">
              <a:rPr lang="en-US" smtClean="0"/>
              <a:pPr/>
              <a:t>15</a:t>
            </a:fld>
            <a:endParaRPr lang="en-US"/>
          </a:p>
        </p:txBody>
      </p:sp>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764704"/>
            <a:ext cx="3657600" cy="4876800"/>
          </a:xfrm>
          <a:prstGeom prst="rect">
            <a:avLst/>
          </a:prstGeom>
        </p:spPr>
      </p:pic>
    </p:spTree>
    <p:extLst>
      <p:ext uri="{BB962C8B-B14F-4D97-AF65-F5344CB8AC3E}">
        <p14:creationId xmlns:p14="http://schemas.microsoft.com/office/powerpoint/2010/main" val="3913848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931988"/>
            <a:ext cx="3887788" cy="4543425"/>
          </a:xfrm>
        </p:spPr>
      </p:pic>
      <p:pic>
        <p:nvPicPr>
          <p:cNvPr id="98309"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31988"/>
            <a:ext cx="38862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542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12938" y="2276475"/>
            <a:ext cx="5318125" cy="3657600"/>
          </a:xfrm>
        </p:spPr>
      </p:pic>
      <p:sp>
        <p:nvSpPr>
          <p:cNvPr id="2" name="Segnaposto numero diapositiva 1">
            <a:extLst>
              <a:ext uri="{FF2B5EF4-FFF2-40B4-BE49-F238E27FC236}">
                <a16:creationId xmlns:a16="http://schemas.microsoft.com/office/drawing/2014/main" id="{833D1F6B-49D8-4FFE-8BA9-9B88AFF244EC}"/>
              </a:ext>
            </a:extLst>
          </p:cNvPr>
          <p:cNvSpPr>
            <a:spLocks noGrp="1"/>
          </p:cNvSpPr>
          <p:nvPr>
            <p:ph type="sldNum" sz="quarter" idx="12"/>
          </p:nvPr>
        </p:nvSpPr>
        <p:spPr/>
        <p:txBody>
          <a:bodyPr/>
          <a:lstStyle/>
          <a:p>
            <a:fld id="{746FD205-8D79-439C-A802-2377436AEC8A}" type="slidenum">
              <a:rPr lang="en-US" smtClean="0"/>
              <a:pPr/>
              <a:t>17</a:t>
            </a:fld>
            <a:endParaRPr lang="en-US"/>
          </a:p>
        </p:txBody>
      </p:sp>
    </p:spTree>
    <p:extLst>
      <p:ext uri="{BB962C8B-B14F-4D97-AF65-F5344CB8AC3E}">
        <p14:creationId xmlns:p14="http://schemas.microsoft.com/office/powerpoint/2010/main" val="803818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79512" y="1844825"/>
            <a:ext cx="8784976" cy="3096344"/>
          </a:xfrm>
        </p:spPr>
        <p:txBody>
          <a:bodyPr>
            <a:noAutofit/>
          </a:bodyPr>
          <a:lstStyle/>
          <a:p>
            <a:pPr marL="578358" indent="-514350">
              <a:buFont typeface="+mj-lt"/>
              <a:buAutoNum type="arabicPeriod" startAt="2"/>
            </a:pPr>
            <a:r>
              <a:rPr lang="it-IT" sz="2800" dirty="0"/>
              <a:t>La gestione del </a:t>
            </a:r>
            <a:r>
              <a:rPr lang="it-IT" sz="2800" b="1" dirty="0"/>
              <a:t>Processo Produttivo </a:t>
            </a:r>
            <a:r>
              <a:rPr lang="it-IT" sz="2800" dirty="0"/>
              <a:t>con particolare riferimento alla corretta attuazione, ove applicabile, dei principi del Sistema HACCP nelle procedure aziendali di Autocontrollo (art 5 Regolamento (CE) n. 852/2004: “Analisi dei pericoli e dei punti critici di controllo”)</a:t>
            </a:r>
          </a:p>
        </p:txBody>
      </p:sp>
      <p:sp>
        <p:nvSpPr>
          <p:cNvPr id="3" name="Segnaposto numero diapositiva 2">
            <a:extLst>
              <a:ext uri="{FF2B5EF4-FFF2-40B4-BE49-F238E27FC236}">
                <a16:creationId xmlns:a16="http://schemas.microsoft.com/office/drawing/2014/main" id="{62730E0E-E348-40D8-A7E1-68D37093D72F}"/>
              </a:ext>
            </a:extLst>
          </p:cNvPr>
          <p:cNvSpPr>
            <a:spLocks noGrp="1"/>
          </p:cNvSpPr>
          <p:nvPr>
            <p:ph type="sldNum" sz="quarter" idx="12"/>
          </p:nvPr>
        </p:nvSpPr>
        <p:spPr/>
        <p:txBody>
          <a:bodyPr/>
          <a:lstStyle/>
          <a:p>
            <a:fld id="{746FD205-8D79-439C-A802-2377436AEC8A}" type="slidenum">
              <a:rPr lang="en-US" smtClean="0"/>
              <a:pPr/>
              <a:t>18</a:t>
            </a:fld>
            <a:endParaRPr lang="en-US"/>
          </a:p>
        </p:txBody>
      </p:sp>
      <p:sp>
        <p:nvSpPr>
          <p:cNvPr id="5" name="CasellaDiTesto 4"/>
          <p:cNvSpPr txBox="1"/>
          <p:nvPr/>
        </p:nvSpPr>
        <p:spPr>
          <a:xfrm>
            <a:off x="179512" y="188640"/>
            <a:ext cx="8784976" cy="1200329"/>
          </a:xfrm>
          <a:prstGeom prst="rect">
            <a:avLst/>
          </a:prstGeom>
          <a:noFill/>
        </p:spPr>
        <p:txBody>
          <a:bodyPr wrap="square" rtlCol="0">
            <a:spAutoFit/>
          </a:bodyPr>
          <a:lstStyle/>
          <a:p>
            <a:pPr algn="ctr"/>
            <a:r>
              <a:rPr lang="it-IT" sz="3200" dirty="0">
                <a:solidFill>
                  <a:schemeClr val="tx2"/>
                </a:solidFill>
              </a:rPr>
              <a:t>LE NON CONFORMITA’ POSSONO INTERESSARE</a:t>
            </a:r>
            <a:r>
              <a:rPr lang="it-IT" sz="4000" dirty="0">
                <a:solidFill>
                  <a:schemeClr val="tx2"/>
                </a:solidFill>
              </a:rPr>
              <a:t>:</a:t>
            </a:r>
          </a:p>
        </p:txBody>
      </p:sp>
      <p:sp>
        <p:nvSpPr>
          <p:cNvPr id="2" name="Rettangolo 1"/>
          <p:cNvSpPr/>
          <p:nvPr/>
        </p:nvSpPr>
        <p:spPr>
          <a:xfrm>
            <a:off x="179512" y="5089249"/>
            <a:ext cx="8784976" cy="523220"/>
          </a:xfrm>
          <a:prstGeom prst="rect">
            <a:avLst/>
          </a:prstGeom>
        </p:spPr>
        <p:txBody>
          <a:bodyPr wrap="square">
            <a:spAutoFit/>
          </a:bodyPr>
          <a:lstStyle/>
          <a:p>
            <a:pPr marL="514350" indent="-514350">
              <a:buClr>
                <a:schemeClr val="accent1"/>
              </a:buClr>
              <a:buSzPct val="80000"/>
              <a:buFont typeface="+mj-lt"/>
              <a:buAutoNum type="arabicPeriod" startAt="3"/>
            </a:pPr>
            <a:r>
              <a:rPr lang="it-IT" sz="2800" dirty="0"/>
              <a:t>  Il </a:t>
            </a:r>
            <a:r>
              <a:rPr lang="it-IT" sz="2800" b="1" dirty="0"/>
              <a:t>Prodotto </a:t>
            </a:r>
            <a:r>
              <a:rPr lang="it-IT" sz="2800" dirty="0"/>
              <a:t>finito</a:t>
            </a:r>
          </a:p>
        </p:txBody>
      </p:sp>
    </p:spTree>
    <p:extLst>
      <p:ext uri="{BB962C8B-B14F-4D97-AF65-F5344CB8AC3E}">
        <p14:creationId xmlns:p14="http://schemas.microsoft.com/office/powerpoint/2010/main" val="213985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latin typeface="Verdana" panose="020B0604030504040204" pitchFamily="34" charset="0"/>
                <a:ea typeface="Verdana" panose="020B0604030504040204" pitchFamily="34" charset="0"/>
                <a:cs typeface="Verdana" panose="020B0604030504040204" pitchFamily="34" charset="0"/>
              </a:rPr>
              <a:t>Considerazioni</a:t>
            </a:r>
          </a:p>
        </p:txBody>
      </p:sp>
      <p:sp>
        <p:nvSpPr>
          <p:cNvPr id="3" name="Segnaposto contenuto 2"/>
          <p:cNvSpPr>
            <a:spLocks noGrp="1"/>
          </p:cNvSpPr>
          <p:nvPr>
            <p:ph idx="1"/>
          </p:nvPr>
        </p:nvSpPr>
        <p:spPr/>
        <p:txBody>
          <a:bodyPr>
            <a:normAutofit/>
          </a:bodyPr>
          <a:lstStyle/>
          <a:p>
            <a:r>
              <a:rPr lang="it-IT" sz="2400" dirty="0"/>
              <a:t>alimento dannoso;</a:t>
            </a:r>
          </a:p>
          <a:p>
            <a:r>
              <a:rPr lang="it-IT" sz="2400" dirty="0"/>
              <a:t>tra alimenti che rappresentano un grave rischio per la salute del consumatore;</a:t>
            </a:r>
          </a:p>
          <a:p>
            <a:r>
              <a:rPr lang="it-IT" sz="2400" dirty="0"/>
              <a:t>alimenti che, pur presentando non conformità alle norme vigenti, non rappresentano un grave rischio per il consumatore e/o non richiedono un intervento immediato</a:t>
            </a:r>
          </a:p>
        </p:txBody>
      </p:sp>
      <p:sp>
        <p:nvSpPr>
          <p:cNvPr id="5" name="Segnaposto numero diapositiva 4">
            <a:extLst>
              <a:ext uri="{FF2B5EF4-FFF2-40B4-BE49-F238E27FC236}">
                <a16:creationId xmlns:a16="http://schemas.microsoft.com/office/drawing/2014/main" id="{468494B9-2B18-49C8-84EF-24BBA76D3BD5}"/>
              </a:ext>
            </a:extLst>
          </p:cNvPr>
          <p:cNvSpPr>
            <a:spLocks noGrp="1"/>
          </p:cNvSpPr>
          <p:nvPr>
            <p:ph type="sldNum" sz="quarter" idx="12"/>
          </p:nvPr>
        </p:nvSpPr>
        <p:spPr/>
        <p:txBody>
          <a:bodyPr/>
          <a:lstStyle/>
          <a:p>
            <a:fld id="{746FD205-8D79-439C-A802-2377436AEC8A}" type="slidenum">
              <a:rPr lang="en-US" smtClean="0"/>
              <a:pPr/>
              <a:t>19</a:t>
            </a:fld>
            <a:endParaRPr lang="en-US"/>
          </a:p>
        </p:txBody>
      </p:sp>
    </p:spTree>
    <p:extLst>
      <p:ext uri="{BB962C8B-B14F-4D97-AF65-F5344CB8AC3E}">
        <p14:creationId xmlns:p14="http://schemas.microsoft.com/office/powerpoint/2010/main" val="1533943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9" y="624110"/>
            <a:ext cx="7740352" cy="1280890"/>
          </a:xfrm>
        </p:spPr>
        <p:txBody>
          <a:bodyPr>
            <a:normAutofit fontScale="90000"/>
          </a:bodyPr>
          <a:lstStyle/>
          <a:p>
            <a:r>
              <a:rPr lang="it-IT" dirty="0">
                <a:latin typeface="Verdana" panose="020B0604030504040204" pitchFamily="34" charset="0"/>
                <a:ea typeface="Verdana" panose="020B0604030504040204" pitchFamily="34" charset="0"/>
                <a:cs typeface="Verdana" panose="020B0604030504040204" pitchFamily="34" charset="0"/>
              </a:rPr>
              <a:t>«Dalla identificazione del pericolo alla misura del rischio sanitario»</a:t>
            </a:r>
            <a:endParaRPr lang="it-IT" dirty="0"/>
          </a:p>
        </p:txBody>
      </p:sp>
      <p:sp>
        <p:nvSpPr>
          <p:cNvPr id="3" name="Segnaposto contenuto 2"/>
          <p:cNvSpPr>
            <a:spLocks noGrp="1"/>
          </p:cNvSpPr>
          <p:nvPr>
            <p:ph idx="1"/>
          </p:nvPr>
        </p:nvSpPr>
        <p:spPr>
          <a:xfrm>
            <a:off x="1259633" y="2133600"/>
            <a:ext cx="7274768" cy="3777622"/>
          </a:xfrm>
        </p:spPr>
        <p:txBody>
          <a:bodyPr>
            <a:normAutofit/>
          </a:bodyPr>
          <a:lstStyle/>
          <a:p>
            <a:pPr marL="0" indent="0">
              <a:buNone/>
            </a:pPr>
            <a:r>
              <a:rPr lang="it-IT" sz="3200" dirty="0">
                <a:latin typeface="Verdana" panose="020B0604030504040204" pitchFamily="34" charset="0"/>
                <a:ea typeface="Verdana" panose="020B0604030504040204" pitchFamily="34" charset="0"/>
                <a:cs typeface="Verdana" panose="020B0604030504040204" pitchFamily="34" charset="0"/>
              </a:rPr>
              <a:t>La gestione delle non conformità analitiche negli alimenti: misure sanitarie e procedimenti sanzionatori. </a:t>
            </a:r>
          </a:p>
        </p:txBody>
      </p:sp>
      <p:sp>
        <p:nvSpPr>
          <p:cNvPr id="5" name="Segnaposto numero diapositiva 4">
            <a:extLst>
              <a:ext uri="{FF2B5EF4-FFF2-40B4-BE49-F238E27FC236}">
                <a16:creationId xmlns:a16="http://schemas.microsoft.com/office/drawing/2014/main" id="{8B461E4A-550A-4CC7-8DA7-9776D2E60845}"/>
              </a:ext>
            </a:extLst>
          </p:cNvPr>
          <p:cNvSpPr>
            <a:spLocks noGrp="1"/>
          </p:cNvSpPr>
          <p:nvPr>
            <p:ph type="sldNum" sz="quarter" idx="12"/>
          </p:nvPr>
        </p:nvSpPr>
        <p:spPr/>
        <p:txBody>
          <a:bodyPr/>
          <a:lstStyle/>
          <a:p>
            <a:fld id="{746FD205-8D79-439C-A802-2377436AEC8A}" type="slidenum">
              <a:rPr lang="en-US" smtClean="0"/>
              <a:pPr/>
              <a:t>2</a:t>
            </a:fld>
            <a:endParaRPr lang="en-US"/>
          </a:p>
        </p:txBody>
      </p:sp>
    </p:spTree>
    <p:extLst>
      <p:ext uri="{BB962C8B-B14F-4D97-AF65-F5344CB8AC3E}">
        <p14:creationId xmlns:p14="http://schemas.microsoft.com/office/powerpoint/2010/main" val="2434549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Temperatura alimenti</a:t>
            </a:r>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2109952"/>
            <a:ext cx="3883793" cy="3778250"/>
          </a:xfrm>
        </p:spPr>
      </p:pic>
      <p:sp>
        <p:nvSpPr>
          <p:cNvPr id="3" name="Segnaposto numero diapositiva 2">
            <a:extLst>
              <a:ext uri="{FF2B5EF4-FFF2-40B4-BE49-F238E27FC236}">
                <a16:creationId xmlns:a16="http://schemas.microsoft.com/office/drawing/2014/main" id="{011E7B73-1882-4802-A68A-032CA4FDEC52}"/>
              </a:ext>
            </a:extLst>
          </p:cNvPr>
          <p:cNvSpPr>
            <a:spLocks noGrp="1"/>
          </p:cNvSpPr>
          <p:nvPr>
            <p:ph type="sldNum" sz="quarter" idx="12"/>
          </p:nvPr>
        </p:nvSpPr>
        <p:spPr/>
        <p:txBody>
          <a:bodyPr/>
          <a:lstStyle/>
          <a:p>
            <a:fld id="{746FD205-8D79-439C-A802-2377436AEC8A}" type="slidenum">
              <a:rPr lang="en-US" smtClean="0"/>
              <a:pPr/>
              <a:t>20</a:t>
            </a:fld>
            <a:endParaRPr lang="en-US"/>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59" y="1988840"/>
            <a:ext cx="4171392" cy="5129808"/>
          </a:xfrm>
          <a:prstGeom prst="rect">
            <a:avLst/>
          </a:prstGeom>
        </p:spPr>
      </p:pic>
    </p:spTree>
    <p:extLst>
      <p:ext uri="{BB962C8B-B14F-4D97-AF65-F5344CB8AC3E}">
        <p14:creationId xmlns:p14="http://schemas.microsoft.com/office/powerpoint/2010/main" val="2027848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p:cNvSpPr>
            <a:spLocks noGrp="1"/>
          </p:cNvSpPr>
          <p:nvPr>
            <p:ph idx="1"/>
          </p:nvPr>
        </p:nvSpPr>
        <p:spPr>
          <a:xfrm>
            <a:off x="112101" y="4869160"/>
            <a:ext cx="8915881" cy="1656184"/>
          </a:xfrm>
        </p:spPr>
        <p:txBody>
          <a:bodyPr>
            <a:noAutofit/>
          </a:bodyPr>
          <a:lstStyle/>
          <a:p>
            <a:pPr marL="64008" indent="0" algn="ctr">
              <a:buNone/>
            </a:pPr>
            <a:r>
              <a:rPr lang="it-IT" sz="2800" dirty="0"/>
              <a:t>PRESENZA DI UN CORPO ESTRANEO</a:t>
            </a:r>
          </a:p>
        </p:txBody>
      </p:sp>
      <p:sp>
        <p:nvSpPr>
          <p:cNvPr id="2" name="Segnaposto numero diapositiva 1">
            <a:extLst>
              <a:ext uri="{FF2B5EF4-FFF2-40B4-BE49-F238E27FC236}">
                <a16:creationId xmlns:a16="http://schemas.microsoft.com/office/drawing/2014/main" id="{86906FEA-AAE1-4916-9197-A98B09B2D1E7}"/>
              </a:ext>
            </a:extLst>
          </p:cNvPr>
          <p:cNvSpPr>
            <a:spLocks noGrp="1"/>
          </p:cNvSpPr>
          <p:nvPr>
            <p:ph type="sldNum" sz="quarter" idx="12"/>
          </p:nvPr>
        </p:nvSpPr>
        <p:spPr/>
        <p:txBody>
          <a:bodyPr/>
          <a:lstStyle/>
          <a:p>
            <a:fld id="{746FD205-8D79-439C-A802-2377436AEC8A}" type="slidenum">
              <a:rPr lang="en-US" smtClean="0"/>
              <a:pPr/>
              <a:t>21</a:t>
            </a:fld>
            <a:endParaRPr lang="en-US"/>
          </a:p>
        </p:txBody>
      </p:sp>
      <p:pic>
        <p:nvPicPr>
          <p:cNvPr id="11" name="Segnaposto contenut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124742"/>
            <a:ext cx="4695689" cy="3233975"/>
          </a:xfrm>
          <a:prstGeom prst="rect">
            <a:avLst/>
          </a:prstGeom>
        </p:spPr>
      </p:pic>
      <p:pic>
        <p:nvPicPr>
          <p:cNvPr id="12"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6537" y="1124742"/>
            <a:ext cx="4311967" cy="3233975"/>
          </a:xfrm>
          <a:prstGeom prst="rect">
            <a:avLst/>
          </a:prstGeom>
        </p:spPr>
      </p:pic>
    </p:spTree>
    <p:extLst>
      <p:ext uri="{BB962C8B-B14F-4D97-AF65-F5344CB8AC3E}">
        <p14:creationId xmlns:p14="http://schemas.microsoft.com/office/powerpoint/2010/main" val="140736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27198"/>
            <a:ext cx="4536504" cy="3402379"/>
          </a:xfrm>
        </p:spPr>
      </p:pic>
      <p:sp>
        <p:nvSpPr>
          <p:cNvPr id="3" name="Segnaposto numero diapositiva 2">
            <a:extLst>
              <a:ext uri="{FF2B5EF4-FFF2-40B4-BE49-F238E27FC236}">
                <a16:creationId xmlns:a16="http://schemas.microsoft.com/office/drawing/2014/main" id="{74102B4A-800F-4CFC-9501-E116F37ECA8A}"/>
              </a:ext>
            </a:extLst>
          </p:cNvPr>
          <p:cNvSpPr>
            <a:spLocks noGrp="1"/>
          </p:cNvSpPr>
          <p:nvPr>
            <p:ph type="sldNum" sz="quarter" idx="12"/>
          </p:nvPr>
        </p:nvSpPr>
        <p:spPr/>
        <p:txBody>
          <a:bodyPr/>
          <a:lstStyle/>
          <a:p>
            <a:fld id="{746FD205-8D79-439C-A802-2377436AEC8A}" type="slidenum">
              <a:rPr lang="en-US" smtClean="0"/>
              <a:pPr/>
              <a:t>22</a:t>
            </a:fld>
            <a:endParaRPr lang="en-US"/>
          </a:p>
        </p:txBody>
      </p:sp>
      <p:pic>
        <p:nvPicPr>
          <p:cNvPr id="6"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73" y="3356992"/>
            <a:ext cx="4657381" cy="3504302"/>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4650" y="29592"/>
            <a:ext cx="4479350" cy="6831702"/>
          </a:xfrm>
          <a:prstGeom prst="rect">
            <a:avLst/>
          </a:prstGeom>
        </p:spPr>
      </p:pic>
    </p:spTree>
    <p:extLst>
      <p:ext uri="{BB962C8B-B14F-4D97-AF65-F5344CB8AC3E}">
        <p14:creationId xmlns:p14="http://schemas.microsoft.com/office/powerpoint/2010/main" val="2366504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2141" y="660646"/>
            <a:ext cx="6856243" cy="4731618"/>
          </a:xfrm>
          <a:prstGeom prst="rect">
            <a:avLst/>
          </a:prstGeom>
        </p:spPr>
      </p:pic>
      <p:sp>
        <p:nvSpPr>
          <p:cNvPr id="2" name="Segnaposto numero diapositiva 1">
            <a:extLst>
              <a:ext uri="{FF2B5EF4-FFF2-40B4-BE49-F238E27FC236}">
                <a16:creationId xmlns:a16="http://schemas.microsoft.com/office/drawing/2014/main" id="{8EEC83B3-68B8-4F6B-AF87-C83D8F328F8D}"/>
              </a:ext>
            </a:extLst>
          </p:cNvPr>
          <p:cNvSpPr>
            <a:spLocks noGrp="1"/>
          </p:cNvSpPr>
          <p:nvPr>
            <p:ph type="sldNum" sz="quarter" idx="12"/>
          </p:nvPr>
        </p:nvSpPr>
        <p:spPr/>
        <p:txBody>
          <a:bodyPr/>
          <a:lstStyle/>
          <a:p>
            <a:fld id="{746FD205-8D79-439C-A802-2377436AEC8A}" type="slidenum">
              <a:rPr lang="en-US" smtClean="0"/>
              <a:pPr/>
              <a:t>23</a:t>
            </a:fld>
            <a:endParaRPr lang="en-US"/>
          </a:p>
        </p:txBody>
      </p:sp>
    </p:spTree>
    <p:extLst>
      <p:ext uri="{BB962C8B-B14F-4D97-AF65-F5344CB8AC3E}">
        <p14:creationId xmlns:p14="http://schemas.microsoft.com/office/powerpoint/2010/main" val="1791666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p:cNvSpPr>
            <a:spLocks noGrp="1"/>
          </p:cNvSpPr>
          <p:nvPr>
            <p:ph idx="1"/>
          </p:nvPr>
        </p:nvSpPr>
        <p:spPr>
          <a:xfrm>
            <a:off x="4746880" y="335611"/>
            <a:ext cx="4176464" cy="3186354"/>
          </a:xfrm>
        </p:spPr>
        <p:txBody>
          <a:bodyPr>
            <a:noAutofit/>
          </a:bodyPr>
          <a:lstStyle/>
          <a:p>
            <a:pPr marL="64008" indent="0">
              <a:buNone/>
            </a:pPr>
            <a:r>
              <a:rPr lang="it-IT" sz="2800" dirty="0"/>
              <a:t>PRESENZA DI VERMI</a:t>
            </a:r>
          </a:p>
        </p:txBody>
      </p:sp>
      <p:sp>
        <p:nvSpPr>
          <p:cNvPr id="4" name="Segnaposto numero diapositiva 3">
            <a:extLst>
              <a:ext uri="{FF2B5EF4-FFF2-40B4-BE49-F238E27FC236}">
                <a16:creationId xmlns:a16="http://schemas.microsoft.com/office/drawing/2014/main" id="{6BB1DFD6-288E-431F-93C4-699CB83DE385}"/>
              </a:ext>
            </a:extLst>
          </p:cNvPr>
          <p:cNvSpPr>
            <a:spLocks noGrp="1"/>
          </p:cNvSpPr>
          <p:nvPr>
            <p:ph type="sldNum" sz="quarter" idx="12"/>
          </p:nvPr>
        </p:nvSpPr>
        <p:spPr/>
        <p:txBody>
          <a:bodyPr/>
          <a:lstStyle/>
          <a:p>
            <a:fld id="{746FD205-8D79-439C-A802-2377436AEC8A}" type="slidenum">
              <a:rPr lang="en-US" smtClean="0"/>
              <a:pPr/>
              <a:t>24</a:t>
            </a:fld>
            <a:endParaRPr lang="en-US"/>
          </a:p>
        </p:txBody>
      </p:sp>
      <p:pic>
        <p:nvPicPr>
          <p:cNvPr id="9" name="Segnaposto contenut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3832" y="3521965"/>
            <a:ext cx="4389512" cy="3429000"/>
          </a:xfrm>
          <a:prstGeom prst="rect">
            <a:avLst/>
          </a:prstGeom>
        </p:spPr>
      </p:pic>
      <p:pic>
        <p:nvPicPr>
          <p:cNvPr id="10"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9922" y="335611"/>
            <a:ext cx="4323910" cy="3186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83" y="3521965"/>
            <a:ext cx="4399349" cy="3429000"/>
          </a:xfrm>
          <a:prstGeom prst="rect">
            <a:avLst/>
          </a:prstGeom>
        </p:spPr>
      </p:pic>
      <p:pic>
        <p:nvPicPr>
          <p:cNvPr id="3" name="Immagin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8047" y="0"/>
            <a:ext cx="4475298" cy="3521965"/>
          </a:xfrm>
          <a:prstGeom prst="rect">
            <a:avLst/>
          </a:prstGeom>
        </p:spPr>
      </p:pic>
    </p:spTree>
    <p:extLst>
      <p:ext uri="{BB962C8B-B14F-4D97-AF65-F5344CB8AC3E}">
        <p14:creationId xmlns:p14="http://schemas.microsoft.com/office/powerpoint/2010/main" val="354473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p:cNvSpPr>
            <a:spLocks noGrp="1"/>
          </p:cNvSpPr>
          <p:nvPr>
            <p:ph idx="1"/>
          </p:nvPr>
        </p:nvSpPr>
        <p:spPr>
          <a:xfrm>
            <a:off x="251520" y="5949280"/>
            <a:ext cx="8640960" cy="669029"/>
          </a:xfrm>
        </p:spPr>
        <p:txBody>
          <a:bodyPr>
            <a:noAutofit/>
          </a:bodyPr>
          <a:lstStyle/>
          <a:p>
            <a:pPr marL="64008" indent="0" algn="ctr">
              <a:buNone/>
            </a:pPr>
            <a:r>
              <a:rPr lang="it-IT" sz="2800" dirty="0"/>
              <a:t>INADEGUATA PULIZIA</a:t>
            </a:r>
          </a:p>
        </p:txBody>
      </p:sp>
      <p:sp>
        <p:nvSpPr>
          <p:cNvPr id="2" name="Segnaposto numero diapositiva 1">
            <a:extLst>
              <a:ext uri="{FF2B5EF4-FFF2-40B4-BE49-F238E27FC236}">
                <a16:creationId xmlns:a16="http://schemas.microsoft.com/office/drawing/2014/main" id="{EFF1AFB3-0937-4562-A743-E866ECEA77CB}"/>
              </a:ext>
            </a:extLst>
          </p:cNvPr>
          <p:cNvSpPr>
            <a:spLocks noGrp="1"/>
          </p:cNvSpPr>
          <p:nvPr>
            <p:ph type="sldNum" sz="quarter" idx="12"/>
          </p:nvPr>
        </p:nvSpPr>
        <p:spPr/>
        <p:txBody>
          <a:bodyPr/>
          <a:lstStyle/>
          <a:p>
            <a:fld id="{746FD205-8D79-439C-A802-2377436AEC8A}" type="slidenum">
              <a:rPr lang="en-US" smtClean="0"/>
              <a:pPr/>
              <a:t>25</a:t>
            </a:fld>
            <a:endParaRPr lang="en-US"/>
          </a:p>
        </p:txBody>
      </p:sp>
      <p:pic>
        <p:nvPicPr>
          <p:cNvPr id="5" name="Segnaposto contenut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88640"/>
            <a:ext cx="7056784" cy="5517861"/>
          </a:xfrm>
          <a:prstGeom prst="rect">
            <a:avLst/>
          </a:prstGeom>
        </p:spPr>
      </p:pic>
    </p:spTree>
    <p:extLst>
      <p:ext uri="{BB962C8B-B14F-4D97-AF65-F5344CB8AC3E}">
        <p14:creationId xmlns:p14="http://schemas.microsoft.com/office/powerpoint/2010/main" val="214173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859" y="260649"/>
            <a:ext cx="4098117" cy="3315331"/>
          </a:xfrm>
          <a:prstGeom prst="rect">
            <a:avLst/>
          </a:prstGeom>
        </p:spPr>
      </p:pic>
      <p:pic>
        <p:nvPicPr>
          <p:cNvPr id="8"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1054" y="3284984"/>
            <a:ext cx="4546937" cy="3410203"/>
          </a:xfrm>
          <a:prstGeom prst="rect">
            <a:avLst/>
          </a:prstGeom>
        </p:spPr>
      </p:pic>
      <p:sp>
        <p:nvSpPr>
          <p:cNvPr id="2" name="Segnaposto numero diapositiva 1">
            <a:extLst>
              <a:ext uri="{FF2B5EF4-FFF2-40B4-BE49-F238E27FC236}">
                <a16:creationId xmlns:a16="http://schemas.microsoft.com/office/drawing/2014/main" id="{54B8B8D3-5C40-4EAE-95CC-CF0EB3B306C5}"/>
              </a:ext>
            </a:extLst>
          </p:cNvPr>
          <p:cNvSpPr>
            <a:spLocks noGrp="1"/>
          </p:cNvSpPr>
          <p:nvPr>
            <p:ph type="sldNum" sz="quarter" idx="12"/>
          </p:nvPr>
        </p:nvSpPr>
        <p:spPr/>
        <p:txBody>
          <a:bodyPr/>
          <a:lstStyle/>
          <a:p>
            <a:fld id="{746FD205-8D79-439C-A802-2377436AEC8A}" type="slidenum">
              <a:rPr lang="en-US" smtClean="0"/>
              <a:pPr/>
              <a:t>26</a:t>
            </a:fld>
            <a:endParaRPr lang="en-US"/>
          </a:p>
        </p:txBody>
      </p:sp>
    </p:spTree>
    <p:extLst>
      <p:ext uri="{BB962C8B-B14F-4D97-AF65-F5344CB8AC3E}">
        <p14:creationId xmlns:p14="http://schemas.microsoft.com/office/powerpoint/2010/main" val="374926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30979" y="2590857"/>
            <a:ext cx="3815542" cy="2863735"/>
          </a:xfrm>
        </p:spPr>
      </p:pic>
      <p:sp>
        <p:nvSpPr>
          <p:cNvPr id="3" name="Segnaposto numero diapositiva 2">
            <a:extLst>
              <a:ext uri="{FF2B5EF4-FFF2-40B4-BE49-F238E27FC236}">
                <a16:creationId xmlns:a16="http://schemas.microsoft.com/office/drawing/2014/main" id="{96EDA245-BD04-4214-AFDF-D8FBADE69370}"/>
              </a:ext>
            </a:extLst>
          </p:cNvPr>
          <p:cNvSpPr>
            <a:spLocks noGrp="1"/>
          </p:cNvSpPr>
          <p:nvPr>
            <p:ph type="sldNum" sz="quarter" idx="12"/>
          </p:nvPr>
        </p:nvSpPr>
        <p:spPr/>
        <p:txBody>
          <a:bodyPr/>
          <a:lstStyle/>
          <a:p>
            <a:fld id="{746FD205-8D79-439C-A802-2377436AEC8A}" type="slidenum">
              <a:rPr lang="en-US" smtClean="0"/>
              <a:pPr/>
              <a:t>27</a:t>
            </a:fld>
            <a:endParaRPr lang="en-US"/>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99" y="116632"/>
            <a:ext cx="6513124" cy="3564254"/>
          </a:xfrm>
          <a:prstGeom prst="rect">
            <a:avLst/>
          </a:prstGeom>
        </p:spPr>
      </p:pic>
      <p:pic>
        <p:nvPicPr>
          <p:cNvPr id="8" name="Segnaposto contenut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99" y="3789040"/>
            <a:ext cx="3856027" cy="2892020"/>
          </a:xfrm>
          <a:prstGeom prst="rect">
            <a:avLst/>
          </a:prstGeom>
        </p:spPr>
      </p:pic>
    </p:spTree>
    <p:extLst>
      <p:ext uri="{BB962C8B-B14F-4D97-AF65-F5344CB8AC3E}">
        <p14:creationId xmlns:p14="http://schemas.microsoft.com/office/powerpoint/2010/main" val="1741773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87381" y="1844824"/>
            <a:ext cx="8784977" cy="909970"/>
          </a:xfrm>
        </p:spPr>
        <p:txBody>
          <a:bodyPr>
            <a:noAutofit/>
          </a:bodyPr>
          <a:lstStyle/>
          <a:p>
            <a:pPr marL="64008" indent="0">
              <a:buNone/>
            </a:pPr>
            <a:r>
              <a:rPr lang="it-IT" sz="2800" dirty="0"/>
              <a:t>In linea di principio un’azione correttiva consta di 4 componenti:</a:t>
            </a:r>
          </a:p>
          <a:p>
            <a:pPr lvl="0"/>
            <a:endParaRPr lang="it-IT" sz="2800" dirty="0"/>
          </a:p>
          <a:p>
            <a:pPr lvl="0"/>
            <a:endParaRPr lang="it-IT" sz="2800" dirty="0"/>
          </a:p>
          <a:p>
            <a:pPr lvl="0"/>
            <a:endParaRPr lang="it-IT" sz="2800" dirty="0"/>
          </a:p>
          <a:p>
            <a:pPr lvl="0"/>
            <a:endParaRPr lang="it-IT" sz="2800" dirty="0"/>
          </a:p>
          <a:p>
            <a:pPr lvl="0"/>
            <a:endParaRPr lang="it-IT" sz="2800" dirty="0"/>
          </a:p>
          <a:p>
            <a:pPr lvl="0"/>
            <a:endParaRPr lang="it-IT" sz="2800" dirty="0"/>
          </a:p>
          <a:p>
            <a:pPr lvl="0"/>
            <a:endParaRPr lang="it-IT" sz="2800" dirty="0"/>
          </a:p>
          <a:p>
            <a:pPr marL="64008" lvl="0" indent="0">
              <a:buNone/>
            </a:pPr>
            <a:endParaRPr lang="it-IT" sz="2800" dirty="0"/>
          </a:p>
          <a:p>
            <a:pPr lvl="0"/>
            <a:endParaRPr lang="it-IT" sz="2800" dirty="0"/>
          </a:p>
        </p:txBody>
      </p:sp>
      <p:sp>
        <p:nvSpPr>
          <p:cNvPr id="2" name="Segnaposto numero diapositiva 1">
            <a:extLst>
              <a:ext uri="{FF2B5EF4-FFF2-40B4-BE49-F238E27FC236}">
                <a16:creationId xmlns:a16="http://schemas.microsoft.com/office/drawing/2014/main" id="{F389A65C-3A0D-4CE7-8EE6-9DE5FBBC576F}"/>
              </a:ext>
            </a:extLst>
          </p:cNvPr>
          <p:cNvSpPr>
            <a:spLocks noGrp="1"/>
          </p:cNvSpPr>
          <p:nvPr>
            <p:ph type="sldNum" sz="quarter" idx="12"/>
          </p:nvPr>
        </p:nvSpPr>
        <p:spPr/>
        <p:txBody>
          <a:bodyPr/>
          <a:lstStyle/>
          <a:p>
            <a:fld id="{746FD205-8D79-439C-A802-2377436AEC8A}" type="slidenum">
              <a:rPr lang="en-US" smtClean="0"/>
              <a:pPr/>
              <a:t>28</a:t>
            </a:fld>
            <a:endParaRPr lang="en-US"/>
          </a:p>
        </p:txBody>
      </p:sp>
      <p:sp>
        <p:nvSpPr>
          <p:cNvPr id="3" name="CasellaDiTesto 2"/>
          <p:cNvSpPr txBox="1"/>
          <p:nvPr/>
        </p:nvSpPr>
        <p:spPr>
          <a:xfrm>
            <a:off x="0" y="116632"/>
            <a:ext cx="9144000" cy="1569660"/>
          </a:xfrm>
          <a:prstGeom prst="rect">
            <a:avLst/>
          </a:prstGeom>
          <a:noFill/>
        </p:spPr>
        <p:txBody>
          <a:bodyPr wrap="square" rtlCol="0">
            <a:spAutoFit/>
          </a:bodyPr>
          <a:lstStyle/>
          <a:p>
            <a:pPr algn="ctr"/>
            <a:r>
              <a:rPr lang="it-IT" sz="3200" dirty="0">
                <a:solidFill>
                  <a:schemeClr val="tx2"/>
                </a:solidFill>
              </a:rPr>
              <a:t>VERIFICA DELLA CONGRUITA’, </a:t>
            </a:r>
          </a:p>
          <a:p>
            <a:pPr algn="ctr"/>
            <a:r>
              <a:rPr lang="it-IT" sz="3200" dirty="0">
                <a:solidFill>
                  <a:schemeClr val="tx2"/>
                </a:solidFill>
              </a:rPr>
              <a:t>COMPLETEZZA ED EFFICACIA </a:t>
            </a:r>
          </a:p>
          <a:p>
            <a:pPr algn="ctr"/>
            <a:r>
              <a:rPr lang="it-IT" sz="3200" dirty="0">
                <a:solidFill>
                  <a:schemeClr val="tx2"/>
                </a:solidFill>
              </a:rPr>
              <a:t>DELLE AZIONI CORRETTIVE</a:t>
            </a:r>
          </a:p>
        </p:txBody>
      </p:sp>
      <p:sp>
        <p:nvSpPr>
          <p:cNvPr id="4" name="Content Placeholder 8"/>
          <p:cNvSpPr txBox="1">
            <a:spLocks/>
          </p:cNvSpPr>
          <p:nvPr/>
        </p:nvSpPr>
        <p:spPr>
          <a:xfrm>
            <a:off x="187381" y="2708920"/>
            <a:ext cx="8784977" cy="4077072"/>
          </a:xfrm>
          <a:prstGeom prst="rect">
            <a:avLst/>
          </a:prstGeom>
        </p:spPr>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578358" indent="-514350">
              <a:buFont typeface="+mj-lt"/>
              <a:buAutoNum type="arabicPeriod"/>
            </a:pPr>
            <a:r>
              <a:rPr lang="it-IT" sz="2800" u="sng" dirty="0"/>
              <a:t>trattamento della NC</a:t>
            </a:r>
            <a:r>
              <a:rPr lang="it-IT" sz="2800" dirty="0"/>
              <a:t> ed eventuale identificazione, segregazione e trattamento degli alimenti contaminati o a rischio di contaminazione;</a:t>
            </a:r>
          </a:p>
          <a:p>
            <a:pPr marL="64008" indent="0">
              <a:buFont typeface="Wingdings 2"/>
              <a:buNone/>
            </a:pPr>
            <a:r>
              <a:rPr lang="it-IT" sz="2800" dirty="0"/>
              <a:t>ossia porre rimedio ad una situazione NC agendo sugli effetti rilevabili nel corso dell’ispezione (es. pulizia di un locale, attrezzatura, utensile, riparazione di un impianto guasto, richiamo di un operatore ecc.)</a:t>
            </a:r>
          </a:p>
          <a:p>
            <a:endParaRPr lang="it-IT" sz="2800" dirty="0"/>
          </a:p>
          <a:p>
            <a:endParaRPr lang="it-IT" sz="2800" dirty="0"/>
          </a:p>
          <a:p>
            <a:endParaRPr lang="it-IT" sz="2800" dirty="0"/>
          </a:p>
          <a:p>
            <a:endParaRPr lang="it-IT" sz="2800" dirty="0"/>
          </a:p>
          <a:p>
            <a:endParaRPr lang="it-IT" sz="2800" dirty="0"/>
          </a:p>
          <a:p>
            <a:endParaRPr lang="it-IT" sz="2800" dirty="0"/>
          </a:p>
          <a:p>
            <a:endParaRPr lang="it-IT" sz="2800" dirty="0"/>
          </a:p>
          <a:p>
            <a:pPr marL="64008" indent="0">
              <a:buFont typeface="Wingdings 2"/>
              <a:buNone/>
            </a:pPr>
            <a:endParaRPr lang="it-IT" sz="2800" dirty="0"/>
          </a:p>
          <a:p>
            <a:endParaRPr lang="it-IT" sz="2800" dirty="0"/>
          </a:p>
        </p:txBody>
      </p:sp>
    </p:spTree>
    <p:extLst>
      <p:ext uri="{BB962C8B-B14F-4D97-AF65-F5344CB8AC3E}">
        <p14:creationId xmlns:p14="http://schemas.microsoft.com/office/powerpoint/2010/main" val="307272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79512" y="332656"/>
            <a:ext cx="8712968" cy="3528392"/>
          </a:xfrm>
        </p:spPr>
        <p:txBody>
          <a:bodyPr>
            <a:normAutofit/>
          </a:bodyPr>
          <a:lstStyle/>
          <a:p>
            <a:pPr marL="64008" indent="0">
              <a:buNone/>
            </a:pPr>
            <a:r>
              <a:rPr lang="it-IT" dirty="0">
                <a:solidFill>
                  <a:srgbClr val="C00000"/>
                </a:solidFill>
              </a:rPr>
              <a:t>La verifica della congruità, completezza ed efficacia delle AC deve riguardare tutte e 4 le componenti della AC</a:t>
            </a:r>
            <a:r>
              <a:rPr lang="it-IT" dirty="0"/>
              <a:t>. La mancata adozione anche di uno solo degli elementi che costituiscono una AC deve portare l’Autorità Competente ad esprimere un giudizio di incompletezza della AC stessa e l’applicazione delle pertinenti azioni di cui all’art. 54 del Reg. (CE) 882/04 e se del caso delle sanzioni di cui all’art. 55 dello stesso Regolamento.</a:t>
            </a:r>
          </a:p>
        </p:txBody>
      </p:sp>
      <p:sp>
        <p:nvSpPr>
          <p:cNvPr id="4" name="Segnaposto numero diapositiva 3">
            <a:extLst>
              <a:ext uri="{FF2B5EF4-FFF2-40B4-BE49-F238E27FC236}">
                <a16:creationId xmlns:a16="http://schemas.microsoft.com/office/drawing/2014/main" id="{C2CB3434-787B-4206-B516-7FC592D5C1E4}"/>
              </a:ext>
            </a:extLst>
          </p:cNvPr>
          <p:cNvSpPr>
            <a:spLocks noGrp="1"/>
          </p:cNvSpPr>
          <p:nvPr>
            <p:ph type="sldNum" sz="quarter" idx="12"/>
          </p:nvPr>
        </p:nvSpPr>
        <p:spPr/>
        <p:txBody>
          <a:bodyPr/>
          <a:lstStyle/>
          <a:p>
            <a:fld id="{746FD205-8D79-439C-A802-2377436AEC8A}" type="slidenum">
              <a:rPr lang="en-US" smtClean="0"/>
              <a:pPr/>
              <a:t>29</a:t>
            </a:fld>
            <a:endParaRPr lang="en-US"/>
          </a:p>
        </p:txBody>
      </p:sp>
      <p:sp>
        <p:nvSpPr>
          <p:cNvPr id="3" name="Segnaposto contenuto 1"/>
          <p:cNvSpPr txBox="1">
            <a:spLocks/>
          </p:cNvSpPr>
          <p:nvPr/>
        </p:nvSpPr>
        <p:spPr>
          <a:xfrm>
            <a:off x="179512" y="4005064"/>
            <a:ext cx="8712968" cy="2448272"/>
          </a:xfrm>
          <a:prstGeom prst="rect">
            <a:avLst/>
          </a:prstGeom>
        </p:spPr>
        <p:txBody>
          <a:bodyPr vert="horz" anchor="t">
            <a:normAutofit fontScale="92500" lnSpcReduction="1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buFont typeface="Wingdings 2"/>
              <a:buNone/>
            </a:pPr>
            <a:r>
              <a:rPr lang="it-IT" dirty="0"/>
              <a:t>L’Autorità Competente deve verificare l’adozione, la completezza e l’efficacia della AC adottate dall’OSA entro i termini prescritti; non è compito dell’organismo del controllo ufficiale indicare le AC da adottare (libera scelta dell’OSA).</a:t>
            </a:r>
          </a:p>
        </p:txBody>
      </p:sp>
    </p:spTree>
    <p:extLst>
      <p:ext uri="{BB962C8B-B14F-4D97-AF65-F5344CB8AC3E}">
        <p14:creationId xmlns:p14="http://schemas.microsoft.com/office/powerpoint/2010/main" val="27847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38336" y="1556792"/>
            <a:ext cx="8229600" cy="4554616"/>
          </a:xfrm>
        </p:spPr>
        <p:txBody>
          <a:bodyPr/>
          <a:lstStyle/>
          <a:p>
            <a:pPr marL="0" indent="0">
              <a:buNone/>
            </a:pPr>
            <a:endParaRPr lang="it-IT" dirty="0"/>
          </a:p>
        </p:txBody>
      </p:sp>
      <p:sp>
        <p:nvSpPr>
          <p:cNvPr id="8" name="Segnaposto numero diapositiva 7">
            <a:extLst>
              <a:ext uri="{FF2B5EF4-FFF2-40B4-BE49-F238E27FC236}">
                <a16:creationId xmlns:a16="http://schemas.microsoft.com/office/drawing/2014/main" id="{68324A20-C482-4810-8C87-13BCC9DF13F1}"/>
              </a:ext>
            </a:extLst>
          </p:cNvPr>
          <p:cNvSpPr>
            <a:spLocks noGrp="1"/>
          </p:cNvSpPr>
          <p:nvPr>
            <p:ph type="sldNum" sz="quarter" idx="12"/>
          </p:nvPr>
        </p:nvSpPr>
        <p:spPr/>
        <p:txBody>
          <a:bodyPr/>
          <a:lstStyle/>
          <a:p>
            <a:fld id="{746FD205-8D79-439C-A802-2377436AEC8A}" type="slidenum">
              <a:rPr lang="en-US" smtClean="0"/>
              <a:pPr/>
              <a:t>3</a:t>
            </a:fld>
            <a:endParaRPr lang="en-US"/>
          </a:p>
        </p:txBody>
      </p:sp>
      <p:sp>
        <p:nvSpPr>
          <p:cNvPr id="4" name="Rettangolo 3"/>
          <p:cNvSpPr/>
          <p:nvPr/>
        </p:nvSpPr>
        <p:spPr>
          <a:xfrm>
            <a:off x="457200" y="2276872"/>
            <a:ext cx="8229600" cy="2308324"/>
          </a:xfrm>
          <a:prstGeom prst="rect">
            <a:avLst/>
          </a:prstGeom>
        </p:spPr>
        <p:txBody>
          <a:bodyPr wrap="square">
            <a:spAutoFit/>
          </a:bodyPr>
          <a:lstStyle/>
          <a:p>
            <a:r>
              <a:rPr lang="it-IT" sz="2800" dirty="0"/>
              <a:t>Applicazione Reg. (CE) 882/04 in merito ai controlli ufficiali in materia di sicurezza alimentare; in particolare per:</a:t>
            </a:r>
          </a:p>
          <a:p>
            <a:pPr marL="457200" indent="-457200">
              <a:buFont typeface="Arial" panose="020B0604020202020204" pitchFamily="34" charset="0"/>
              <a:buChar char="•"/>
            </a:pPr>
            <a:r>
              <a:rPr lang="it-IT" sz="2800" dirty="0"/>
              <a:t>gestione della non conformità;</a:t>
            </a:r>
          </a:p>
          <a:p>
            <a:pPr marL="457200" indent="-457200">
              <a:buFont typeface="Arial" panose="020B0604020202020204" pitchFamily="34" charset="0"/>
              <a:buChar char="•"/>
            </a:pPr>
            <a:r>
              <a:rPr lang="it-IT" sz="2800" dirty="0"/>
              <a:t>e applicazione degli art. 54 e 55</a:t>
            </a:r>
            <a:r>
              <a:rPr lang="it-IT" sz="3200" dirty="0"/>
              <a:t>.</a:t>
            </a:r>
          </a:p>
        </p:txBody>
      </p:sp>
      <p:sp>
        <p:nvSpPr>
          <p:cNvPr id="6" name="CasellaDiTesto 5"/>
          <p:cNvSpPr txBox="1"/>
          <p:nvPr/>
        </p:nvSpPr>
        <p:spPr>
          <a:xfrm>
            <a:off x="899592" y="548680"/>
            <a:ext cx="8352928" cy="584775"/>
          </a:xfrm>
          <a:prstGeom prst="rect">
            <a:avLst/>
          </a:prstGeom>
          <a:noFill/>
        </p:spPr>
        <p:txBody>
          <a:bodyPr wrap="square" rtlCol="0">
            <a:spAutoFit/>
          </a:bodyPr>
          <a:lstStyle/>
          <a:p>
            <a:pPr algn="ctr"/>
            <a:r>
              <a:rPr lang="it-IT" sz="3200" dirty="0">
                <a:solidFill>
                  <a:schemeClr val="tx2"/>
                </a:solidFill>
              </a:rPr>
              <a:t>OBIETTIVO DELLA PRESENTAZIONE</a:t>
            </a: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4228" y="3983411"/>
            <a:ext cx="2266418" cy="2874589"/>
          </a:xfrm>
          <a:prstGeom prst="rect">
            <a:avLst/>
          </a:prstGeom>
        </p:spPr>
      </p:pic>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9101" y="4585197"/>
            <a:ext cx="2345127" cy="2272803"/>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65" y="4569402"/>
            <a:ext cx="3995936" cy="2252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79511" y="1196752"/>
            <a:ext cx="8856985" cy="896888"/>
          </a:xfrm>
        </p:spPr>
        <p:txBody>
          <a:bodyPr anchor="ctr">
            <a:normAutofit/>
          </a:bodyPr>
          <a:lstStyle/>
          <a:p>
            <a:pPr lvl="0">
              <a:buFont typeface="Wingdings" panose="05000000000000000000" pitchFamily="2" charset="2"/>
              <a:buChar char="Ø"/>
            </a:pPr>
            <a:r>
              <a:rPr lang="it-IT" dirty="0"/>
              <a:t>la natura dei rischi per la sicurezza igienica dell’alimento</a:t>
            </a:r>
          </a:p>
        </p:txBody>
      </p:sp>
      <p:sp>
        <p:nvSpPr>
          <p:cNvPr id="3" name="Segnaposto numero diapositiva 2">
            <a:extLst>
              <a:ext uri="{FF2B5EF4-FFF2-40B4-BE49-F238E27FC236}">
                <a16:creationId xmlns:a16="http://schemas.microsoft.com/office/drawing/2014/main" id="{39049D36-88CD-480B-AFE8-26AED4490407}"/>
              </a:ext>
            </a:extLst>
          </p:cNvPr>
          <p:cNvSpPr>
            <a:spLocks noGrp="1"/>
          </p:cNvSpPr>
          <p:nvPr>
            <p:ph type="sldNum" sz="quarter" idx="12"/>
          </p:nvPr>
        </p:nvSpPr>
        <p:spPr/>
        <p:txBody>
          <a:bodyPr/>
          <a:lstStyle/>
          <a:p>
            <a:fld id="{746FD205-8D79-439C-A802-2377436AEC8A}" type="slidenum">
              <a:rPr lang="en-US" smtClean="0"/>
              <a:pPr/>
              <a:t>30</a:t>
            </a:fld>
            <a:endParaRPr lang="en-US"/>
          </a:p>
        </p:txBody>
      </p:sp>
      <p:sp>
        <p:nvSpPr>
          <p:cNvPr id="5" name="CasellaDiTesto 4"/>
          <p:cNvSpPr txBox="1"/>
          <p:nvPr/>
        </p:nvSpPr>
        <p:spPr>
          <a:xfrm>
            <a:off x="179512" y="116632"/>
            <a:ext cx="8856985" cy="984885"/>
          </a:xfrm>
          <a:prstGeom prst="rect">
            <a:avLst/>
          </a:prstGeom>
          <a:noFill/>
        </p:spPr>
        <p:txBody>
          <a:bodyPr wrap="square" rtlCol="0">
            <a:spAutoFit/>
          </a:bodyPr>
          <a:lstStyle/>
          <a:p>
            <a:r>
              <a:rPr lang="it-IT" sz="2800" dirty="0"/>
              <a:t>Inoltre, nel decidere la </a:t>
            </a:r>
            <a:r>
              <a:rPr lang="it-IT" sz="2800" u="sng" dirty="0"/>
              <a:t>natura delle misure da adottare</a:t>
            </a:r>
            <a:r>
              <a:rPr lang="it-IT" sz="2800" dirty="0"/>
              <a:t>, </a:t>
            </a:r>
            <a:r>
              <a:rPr lang="it-IT" sz="3000" dirty="0"/>
              <a:t>l’Autorità</a:t>
            </a:r>
            <a:r>
              <a:rPr lang="it-IT" sz="2800" dirty="0"/>
              <a:t> Competente considera:</a:t>
            </a:r>
            <a:endParaRPr lang="it-IT" sz="2800" dirty="0">
              <a:solidFill>
                <a:schemeClr val="tx2"/>
              </a:solidFill>
            </a:endParaRPr>
          </a:p>
        </p:txBody>
      </p:sp>
      <p:sp>
        <p:nvSpPr>
          <p:cNvPr id="4" name="Segnaposto contenuto 1"/>
          <p:cNvSpPr txBox="1">
            <a:spLocks/>
          </p:cNvSpPr>
          <p:nvPr/>
        </p:nvSpPr>
        <p:spPr>
          <a:xfrm>
            <a:off x="179509" y="2093640"/>
            <a:ext cx="8856987" cy="456438"/>
          </a:xfrm>
          <a:prstGeom prst="rect">
            <a:avLst/>
          </a:prstGeom>
        </p:spPr>
        <p:txBody>
          <a:bodyPr vert="horz" anchor="ctr">
            <a:normAutofit fontScale="92500" lnSpcReduction="2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buFont typeface="Wingdings" panose="05000000000000000000" pitchFamily="2" charset="2"/>
              <a:buChar char="Ø"/>
            </a:pPr>
            <a:r>
              <a:rPr lang="it-IT" dirty="0"/>
              <a:t>la natura e le condizioni d’uso dell’alimento</a:t>
            </a:r>
          </a:p>
        </p:txBody>
      </p:sp>
      <p:sp>
        <p:nvSpPr>
          <p:cNvPr id="6" name="Segnaposto contenuto 1"/>
          <p:cNvSpPr txBox="1">
            <a:spLocks/>
          </p:cNvSpPr>
          <p:nvPr/>
        </p:nvSpPr>
        <p:spPr>
          <a:xfrm>
            <a:off x="179509" y="5828456"/>
            <a:ext cx="8790514" cy="912912"/>
          </a:xfrm>
          <a:prstGeom prst="rect">
            <a:avLst/>
          </a:prstGeom>
        </p:spPr>
        <p:txBody>
          <a:bodyPr vert="horz" anchor="t">
            <a:normAutofit fontScale="92500" lnSpcReduction="1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buFont typeface="Wingdings 2"/>
              <a:buNone/>
            </a:pPr>
            <a:r>
              <a:rPr lang="it-IT" dirty="0"/>
              <a:t>L’Autorità Competente documenta inoltre le motivazioni relative alle misure adottate.</a:t>
            </a:r>
          </a:p>
          <a:p>
            <a:pPr marL="64008" indent="0">
              <a:buFont typeface="Wingdings 2"/>
              <a:buNone/>
            </a:pPr>
            <a:endParaRPr lang="it-IT" dirty="0"/>
          </a:p>
        </p:txBody>
      </p:sp>
      <p:sp>
        <p:nvSpPr>
          <p:cNvPr id="7" name="Segnaposto contenuto 1"/>
          <p:cNvSpPr txBox="1">
            <a:spLocks/>
          </p:cNvSpPr>
          <p:nvPr/>
        </p:nvSpPr>
        <p:spPr>
          <a:xfrm>
            <a:off x="179510" y="2562690"/>
            <a:ext cx="8856986" cy="899102"/>
          </a:xfrm>
          <a:prstGeom prst="rect">
            <a:avLst/>
          </a:prstGeom>
        </p:spPr>
        <p:txBody>
          <a:bodyPr vert="horz" anchor="t">
            <a:normAutofit fontScale="92500" lnSpcReduction="1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buFont typeface="Wingdings" panose="05000000000000000000" pitchFamily="2" charset="2"/>
              <a:buChar char="Ø"/>
            </a:pPr>
            <a:r>
              <a:rPr lang="it-IT" dirty="0"/>
              <a:t>la capacità dell’OSA di garantire la sicurezza alimentare</a:t>
            </a:r>
          </a:p>
        </p:txBody>
      </p:sp>
      <p:sp>
        <p:nvSpPr>
          <p:cNvPr id="8" name="Segnaposto contenuto 1"/>
          <p:cNvSpPr txBox="1">
            <a:spLocks/>
          </p:cNvSpPr>
          <p:nvPr/>
        </p:nvSpPr>
        <p:spPr>
          <a:xfrm>
            <a:off x="193374" y="3468181"/>
            <a:ext cx="8856986" cy="498033"/>
          </a:xfrm>
          <a:prstGeom prst="rect">
            <a:avLst/>
          </a:prstGeom>
        </p:spPr>
        <p:txBody>
          <a:bodyPr vert="horz" anchor="t">
            <a:normAutofit fontScale="92500" lnSpcReduction="1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buFont typeface="Wingdings" panose="05000000000000000000" pitchFamily="2" charset="2"/>
              <a:buChar char="Ø"/>
            </a:pPr>
            <a:r>
              <a:rPr lang="it-IT" dirty="0"/>
              <a:t>la reiterazione delle NC</a:t>
            </a:r>
          </a:p>
        </p:txBody>
      </p:sp>
      <p:sp>
        <p:nvSpPr>
          <p:cNvPr id="9" name="Segnaposto contenuto 1"/>
          <p:cNvSpPr txBox="1">
            <a:spLocks/>
          </p:cNvSpPr>
          <p:nvPr/>
        </p:nvSpPr>
        <p:spPr>
          <a:xfrm>
            <a:off x="179509" y="3966215"/>
            <a:ext cx="8856987" cy="494090"/>
          </a:xfrm>
          <a:prstGeom prst="rect">
            <a:avLst/>
          </a:prstGeom>
        </p:spPr>
        <p:txBody>
          <a:bodyPr vert="horz" anchor="t">
            <a:normAutofit fontScale="92500" lnSpcReduction="1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buFont typeface="Wingdings" panose="05000000000000000000" pitchFamily="2" charset="2"/>
              <a:buChar char="Ø"/>
            </a:pPr>
            <a:r>
              <a:rPr lang="it-IT" dirty="0"/>
              <a:t>eventuali comportamenti dolosi e fraudolenti</a:t>
            </a:r>
          </a:p>
        </p:txBody>
      </p:sp>
      <p:sp>
        <p:nvSpPr>
          <p:cNvPr id="10" name="Segnaposto contenuto 1"/>
          <p:cNvSpPr txBox="1">
            <a:spLocks/>
          </p:cNvSpPr>
          <p:nvPr/>
        </p:nvSpPr>
        <p:spPr>
          <a:xfrm>
            <a:off x="179509" y="4460304"/>
            <a:ext cx="8856987" cy="1272952"/>
          </a:xfrm>
          <a:prstGeom prst="rect">
            <a:avLst/>
          </a:prstGeom>
        </p:spPr>
        <p:txBody>
          <a:bodyPr vert="horz" anchor="t">
            <a:normAutofit fontScale="92500" lnSpcReduction="1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buFont typeface="Wingdings" panose="05000000000000000000" pitchFamily="2" charset="2"/>
              <a:buChar char="Ø"/>
            </a:pPr>
            <a:r>
              <a:rPr lang="it-IT" dirty="0"/>
              <a:t>la natura e la dimensione delle produzioni e la tipologia di consumatore alle quali è destinato l’alimento</a:t>
            </a:r>
          </a:p>
        </p:txBody>
      </p:sp>
    </p:spTree>
    <p:extLst>
      <p:ext uri="{BB962C8B-B14F-4D97-AF65-F5344CB8AC3E}">
        <p14:creationId xmlns:p14="http://schemas.microsoft.com/office/powerpoint/2010/main" val="41974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fade">
                                      <p:cBhvr>
                                        <p:cTn id="42" dur="1000"/>
                                        <p:tgtEl>
                                          <p:spTgt spid="10">
                                            <p:txEl>
                                              <p:pRg st="0" end="0"/>
                                            </p:txEl>
                                          </p:spTgt>
                                        </p:tgtEl>
                                      </p:cBhvr>
                                    </p:animEffect>
                                    <p:anim calcmode="lin" valueType="num">
                                      <p:cBhvr>
                                        <p:cTn id="4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Alcune non conformità di PBL</a:t>
            </a:r>
          </a:p>
        </p:txBody>
      </p:sp>
      <p:sp>
        <p:nvSpPr>
          <p:cNvPr id="3" name="Segnaposto contenuto 2"/>
          <p:cNvSpPr>
            <a:spLocks noGrp="1"/>
          </p:cNvSpPr>
          <p:nvPr>
            <p:ph idx="1"/>
          </p:nvPr>
        </p:nvSpPr>
        <p:spPr/>
        <p:txBody>
          <a:bodyPr>
            <a:normAutofit/>
          </a:bodyPr>
          <a:lstStyle/>
          <a:p>
            <a:r>
              <a:rPr lang="it-IT" sz="2800" dirty="0">
                <a:latin typeface="Verdana" panose="020B0604030504040204" pitchFamily="34" charset="0"/>
                <a:ea typeface="Verdana" panose="020B0604030504040204" pitchFamily="34" charset="0"/>
                <a:cs typeface="Verdana" panose="020B0604030504040204" pitchFamily="34" charset="0"/>
              </a:rPr>
              <a:t>ALLERTE SI</a:t>
            </a:r>
          </a:p>
          <a:p>
            <a:r>
              <a:rPr lang="it-IT" sz="2800" dirty="0">
                <a:latin typeface="Verdana" panose="020B0604030504040204" pitchFamily="34" charset="0"/>
                <a:ea typeface="Verdana" panose="020B0604030504040204" pitchFamily="34" charset="0"/>
                <a:cs typeface="Verdana" panose="020B0604030504040204" pitchFamily="34" charset="0"/>
              </a:rPr>
              <a:t>ALLERTE NO</a:t>
            </a:r>
          </a:p>
        </p:txBody>
      </p:sp>
      <p:sp>
        <p:nvSpPr>
          <p:cNvPr id="5" name="Segnaposto numero diapositiva 4">
            <a:extLst>
              <a:ext uri="{FF2B5EF4-FFF2-40B4-BE49-F238E27FC236}">
                <a16:creationId xmlns:a16="http://schemas.microsoft.com/office/drawing/2014/main" id="{591DA573-3BB8-4FD2-8C3D-71D29CE5AEF6}"/>
              </a:ext>
            </a:extLst>
          </p:cNvPr>
          <p:cNvSpPr>
            <a:spLocks noGrp="1"/>
          </p:cNvSpPr>
          <p:nvPr>
            <p:ph type="sldNum" sz="quarter" idx="12"/>
          </p:nvPr>
        </p:nvSpPr>
        <p:spPr/>
        <p:txBody>
          <a:bodyPr/>
          <a:lstStyle/>
          <a:p>
            <a:fld id="{746FD205-8D79-439C-A802-2377436AEC8A}" type="slidenum">
              <a:rPr lang="en-US" smtClean="0"/>
              <a:pPr/>
              <a:t>31</a:t>
            </a:fld>
            <a:endParaRPr lang="en-US"/>
          </a:p>
        </p:txBody>
      </p:sp>
    </p:spTree>
    <p:extLst>
      <p:ext uri="{BB962C8B-B14F-4D97-AF65-F5344CB8AC3E}">
        <p14:creationId xmlns:p14="http://schemas.microsoft.com/office/powerpoint/2010/main" val="1460421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Aflatossina in prodotti caseari</a:t>
            </a:r>
          </a:p>
        </p:txBody>
      </p:sp>
      <p:sp>
        <p:nvSpPr>
          <p:cNvPr id="3" name="Segnaposto contenuto 2"/>
          <p:cNvSpPr>
            <a:spLocks noGrp="1"/>
          </p:cNvSpPr>
          <p:nvPr>
            <p:ph idx="1"/>
          </p:nvPr>
        </p:nvSpPr>
        <p:spPr>
          <a:xfrm>
            <a:off x="611560" y="2133600"/>
            <a:ext cx="8280921" cy="4535760"/>
          </a:xfrm>
        </p:spPr>
        <p:txBody>
          <a:bodyPr>
            <a:normAutofit/>
          </a:bodyPr>
          <a:lstStyle/>
          <a:p>
            <a:r>
              <a:rPr lang="it-IT" dirty="0"/>
              <a:t>1. Tank di latte NC per presenza di Aflatossina &gt; al limite di legge, il prodotto è da considerarsi NC (MIN. SAL. 4.5.2016 </a:t>
            </a:r>
            <a:r>
              <a:rPr lang="it-IT" dirty="0" err="1"/>
              <a:t>prot</a:t>
            </a:r>
            <a:r>
              <a:rPr lang="it-IT" dirty="0"/>
              <a:t>. 18206);</a:t>
            </a:r>
          </a:p>
        </p:txBody>
      </p:sp>
      <p:sp>
        <p:nvSpPr>
          <p:cNvPr id="6" name="Segnaposto numero diapositiva 5">
            <a:extLst>
              <a:ext uri="{FF2B5EF4-FFF2-40B4-BE49-F238E27FC236}">
                <a16:creationId xmlns:a16="http://schemas.microsoft.com/office/drawing/2014/main" id="{9053C72A-60C7-4296-9871-0096C6167CD1}"/>
              </a:ext>
            </a:extLst>
          </p:cNvPr>
          <p:cNvSpPr>
            <a:spLocks noGrp="1"/>
          </p:cNvSpPr>
          <p:nvPr>
            <p:ph type="sldNum" sz="quarter" idx="12"/>
          </p:nvPr>
        </p:nvSpPr>
        <p:spPr/>
        <p:txBody>
          <a:bodyPr/>
          <a:lstStyle/>
          <a:p>
            <a:fld id="{746FD205-8D79-439C-A802-2377436AEC8A}" type="slidenum">
              <a:rPr lang="en-US" smtClean="0"/>
              <a:pPr/>
              <a:t>32</a:t>
            </a:fld>
            <a:endParaRPr lang="en-US"/>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2996952"/>
            <a:ext cx="2554204" cy="3693772"/>
          </a:xfrm>
          <a:prstGeom prst="rect">
            <a:avLst/>
          </a:prstGeom>
        </p:spPr>
      </p:pic>
    </p:spTree>
    <p:extLst>
      <p:ext uri="{BB962C8B-B14F-4D97-AF65-F5344CB8AC3E}">
        <p14:creationId xmlns:p14="http://schemas.microsoft.com/office/powerpoint/2010/main" val="1033778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Aflatossina in prodotti caseari</a:t>
            </a:r>
          </a:p>
        </p:txBody>
      </p:sp>
      <p:sp>
        <p:nvSpPr>
          <p:cNvPr id="3" name="Segnaposto contenuto 2"/>
          <p:cNvSpPr>
            <a:spLocks noGrp="1"/>
          </p:cNvSpPr>
          <p:nvPr>
            <p:ph idx="1"/>
          </p:nvPr>
        </p:nvSpPr>
        <p:spPr>
          <a:xfrm>
            <a:off x="611560" y="2133600"/>
            <a:ext cx="8280921" cy="4535760"/>
          </a:xfrm>
        </p:spPr>
        <p:txBody>
          <a:bodyPr>
            <a:normAutofit/>
          </a:bodyPr>
          <a:lstStyle/>
          <a:p>
            <a:r>
              <a:rPr lang="it-IT" dirty="0"/>
              <a:t>1. Tank di latte NC per presenza di Aflatossina &gt; al limite di legge, il prodotto è da considerarsi NC (MIN. SAL. 4.5.2016 </a:t>
            </a:r>
            <a:r>
              <a:rPr lang="it-IT" dirty="0" err="1"/>
              <a:t>prot</a:t>
            </a:r>
            <a:r>
              <a:rPr lang="it-IT" dirty="0"/>
              <a:t>. 18206);</a:t>
            </a:r>
          </a:p>
          <a:p>
            <a:r>
              <a:rPr lang="it-IT" dirty="0"/>
              <a:t>2. Tank latte conforme (esito analitico di conformità sulla MP) pur in presenza di NC in latte dei singoli conferenti o cisterna di raccolta, il prodotto viene considerato conforme alla sola condizione che l’esito di NC dei conferenti sia stato reso disponibile successivamente alla lavorazione del prodotto (ovvero l’OSA non ha fatto una diluzione controllata) e ne sia stata data immediata comunicazione all’AC;</a:t>
            </a:r>
          </a:p>
          <a:p>
            <a:r>
              <a:rPr lang="it-IT" dirty="0"/>
              <a:t>3. Se non sono disponibili esiti analitici per il rientro della NC di un conferente con precedente NC e non siano disponibili degli esiti del tank di lavorazione sino ad un esito di conformità ogni lotto di prodotto deve essere sottoposto a campionamento (MIN SAL. 06.12.2016 </a:t>
            </a:r>
            <a:r>
              <a:rPr lang="it-IT" dirty="0" err="1"/>
              <a:t>prot</a:t>
            </a:r>
            <a:r>
              <a:rPr lang="it-IT" dirty="0"/>
              <a:t>. 46330).</a:t>
            </a:r>
          </a:p>
          <a:p>
            <a:endParaRPr lang="it-IT" dirty="0"/>
          </a:p>
        </p:txBody>
      </p:sp>
      <p:sp>
        <p:nvSpPr>
          <p:cNvPr id="5" name="Segnaposto numero diapositiva 4">
            <a:extLst>
              <a:ext uri="{FF2B5EF4-FFF2-40B4-BE49-F238E27FC236}">
                <a16:creationId xmlns:a16="http://schemas.microsoft.com/office/drawing/2014/main" id="{085E12BF-0340-4C97-BD60-F6D86F2187C1}"/>
              </a:ext>
            </a:extLst>
          </p:cNvPr>
          <p:cNvSpPr>
            <a:spLocks noGrp="1"/>
          </p:cNvSpPr>
          <p:nvPr>
            <p:ph type="sldNum" sz="quarter" idx="12"/>
          </p:nvPr>
        </p:nvSpPr>
        <p:spPr/>
        <p:txBody>
          <a:bodyPr/>
          <a:lstStyle/>
          <a:p>
            <a:fld id="{746FD205-8D79-439C-A802-2377436AEC8A}" type="slidenum">
              <a:rPr lang="en-US" smtClean="0"/>
              <a:pPr/>
              <a:t>33</a:t>
            </a:fld>
            <a:endParaRPr lang="en-US"/>
          </a:p>
        </p:txBody>
      </p:sp>
    </p:spTree>
    <p:extLst>
      <p:ext uri="{BB962C8B-B14F-4D97-AF65-F5344CB8AC3E}">
        <p14:creationId xmlns:p14="http://schemas.microsoft.com/office/powerpoint/2010/main" val="1837222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Aflatossina in prodotti caseari</a:t>
            </a:r>
          </a:p>
        </p:txBody>
      </p:sp>
      <p:sp>
        <p:nvSpPr>
          <p:cNvPr id="3" name="Segnaposto contenuto 2"/>
          <p:cNvSpPr>
            <a:spLocks noGrp="1"/>
          </p:cNvSpPr>
          <p:nvPr>
            <p:ph idx="1"/>
          </p:nvPr>
        </p:nvSpPr>
        <p:spPr>
          <a:xfrm>
            <a:off x="611560" y="2133600"/>
            <a:ext cx="8280921" cy="4535760"/>
          </a:xfrm>
        </p:spPr>
        <p:txBody>
          <a:bodyPr>
            <a:normAutofit/>
          </a:bodyPr>
          <a:lstStyle/>
          <a:p>
            <a:r>
              <a:rPr lang="it-IT" dirty="0"/>
              <a:t>2. Tank latte conforme (esito analitico di conformità sulla MP) pur in presenza di NC in latte dei singoli conferenti o cisterna di raccolta, il prodotto viene considerato conforme alla sola condizione che l’esito di NC dei conferenti sia stato reso disponibile successivamente alla lavorazione del prodotto (ovvero l’OSA non ha fatto una diluzione controllata) e ne sia stata data immediata comunicazione all’AC;</a:t>
            </a:r>
          </a:p>
          <a:p>
            <a:pPr marL="0" indent="0">
              <a:buNone/>
            </a:pPr>
            <a:endParaRPr lang="it-IT" dirty="0"/>
          </a:p>
        </p:txBody>
      </p:sp>
      <p:sp>
        <p:nvSpPr>
          <p:cNvPr id="7" name="Segnaposto numero diapositiva 6">
            <a:extLst>
              <a:ext uri="{FF2B5EF4-FFF2-40B4-BE49-F238E27FC236}">
                <a16:creationId xmlns:a16="http://schemas.microsoft.com/office/drawing/2014/main" id="{61687525-53AD-4D21-BA85-3A2A3535E8A0}"/>
              </a:ext>
            </a:extLst>
          </p:cNvPr>
          <p:cNvSpPr>
            <a:spLocks noGrp="1"/>
          </p:cNvSpPr>
          <p:nvPr>
            <p:ph type="sldNum" sz="quarter" idx="12"/>
          </p:nvPr>
        </p:nvSpPr>
        <p:spPr/>
        <p:txBody>
          <a:bodyPr/>
          <a:lstStyle/>
          <a:p>
            <a:fld id="{746FD205-8D79-439C-A802-2377436AEC8A}" type="slidenum">
              <a:rPr lang="en-US" smtClean="0"/>
              <a:pPr/>
              <a:t>34</a:t>
            </a:fld>
            <a:endParaRPr lang="en-US"/>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002090"/>
            <a:ext cx="4536504" cy="2855910"/>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160" y="4002090"/>
            <a:ext cx="4316518" cy="2836592"/>
          </a:xfrm>
          <a:prstGeom prst="rect">
            <a:avLst/>
          </a:prstGeom>
        </p:spPr>
      </p:pic>
    </p:spTree>
    <p:extLst>
      <p:ext uri="{BB962C8B-B14F-4D97-AF65-F5344CB8AC3E}">
        <p14:creationId xmlns:p14="http://schemas.microsoft.com/office/powerpoint/2010/main" val="231865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Aflatossina in prodotti caseari</a:t>
            </a:r>
          </a:p>
        </p:txBody>
      </p:sp>
      <p:sp>
        <p:nvSpPr>
          <p:cNvPr id="3" name="Segnaposto contenuto 2"/>
          <p:cNvSpPr>
            <a:spLocks noGrp="1"/>
          </p:cNvSpPr>
          <p:nvPr>
            <p:ph idx="1"/>
          </p:nvPr>
        </p:nvSpPr>
        <p:spPr>
          <a:xfrm>
            <a:off x="611560" y="2133600"/>
            <a:ext cx="8280921" cy="4535760"/>
          </a:xfrm>
        </p:spPr>
        <p:txBody>
          <a:bodyPr>
            <a:normAutofit/>
          </a:bodyPr>
          <a:lstStyle/>
          <a:p>
            <a:r>
              <a:rPr lang="it-IT" dirty="0"/>
              <a:t>3. Se non sono disponibili esiti analitici per il rientro della NC di un conferente con precedente NC e non siano disponibili degli esiti del tank di lavorazione sino ad un esito di conformità ogni lotto di prodotto deve essere sottoposto a campionamento (MIN SAL. 06.12.2016 </a:t>
            </a:r>
            <a:r>
              <a:rPr lang="it-IT" dirty="0" err="1"/>
              <a:t>prot</a:t>
            </a:r>
            <a:r>
              <a:rPr lang="it-IT" dirty="0"/>
              <a:t>. 46330).</a:t>
            </a:r>
          </a:p>
          <a:p>
            <a:endParaRPr lang="it-IT" dirty="0"/>
          </a:p>
        </p:txBody>
      </p:sp>
      <p:sp>
        <p:nvSpPr>
          <p:cNvPr id="6" name="Segnaposto numero diapositiva 5">
            <a:extLst>
              <a:ext uri="{FF2B5EF4-FFF2-40B4-BE49-F238E27FC236}">
                <a16:creationId xmlns:a16="http://schemas.microsoft.com/office/drawing/2014/main" id="{DCB88D69-FE1A-4F97-A393-8AA05FED487C}"/>
              </a:ext>
            </a:extLst>
          </p:cNvPr>
          <p:cNvSpPr>
            <a:spLocks noGrp="1"/>
          </p:cNvSpPr>
          <p:nvPr>
            <p:ph type="sldNum" sz="quarter" idx="12"/>
          </p:nvPr>
        </p:nvSpPr>
        <p:spPr/>
        <p:txBody>
          <a:bodyPr/>
          <a:lstStyle/>
          <a:p>
            <a:fld id="{746FD205-8D79-439C-A802-2377436AEC8A}" type="slidenum">
              <a:rPr lang="en-US" smtClean="0"/>
              <a:pPr/>
              <a:t>35</a:t>
            </a:fld>
            <a:endParaRPr lang="en-US"/>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390" y="3717032"/>
            <a:ext cx="5366873" cy="2601339"/>
          </a:xfrm>
          <a:prstGeom prst="rect">
            <a:avLst/>
          </a:prstGeom>
        </p:spPr>
      </p:pic>
    </p:spTree>
    <p:extLst>
      <p:ext uri="{BB962C8B-B14F-4D97-AF65-F5344CB8AC3E}">
        <p14:creationId xmlns:p14="http://schemas.microsoft.com/office/powerpoint/2010/main" val="1732191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a:xfrm>
            <a:off x="609600" y="544513"/>
            <a:ext cx="7994650" cy="1012825"/>
          </a:xfrm>
        </p:spPr>
        <p:txBody>
          <a:bodyPr/>
          <a:lstStyle/>
          <a:p>
            <a:pPr algn="ctr"/>
            <a:r>
              <a:rPr lang="it-IT" altLang="it-IT" sz="3200" b="0" dirty="0">
                <a:solidFill>
                  <a:schemeClr val="tx1"/>
                </a:solidFill>
                <a:latin typeface="Verdana" panose="020B0604030504040204" pitchFamily="34" charset="0"/>
                <a:ea typeface="Verdana" panose="020B0604030504040204" pitchFamily="34" charset="0"/>
                <a:cs typeface="Verdana" panose="020B0604030504040204" pitchFamily="34" charset="0"/>
              </a:rPr>
              <a:t>Latte UHT coagulato</a:t>
            </a:r>
          </a:p>
        </p:txBody>
      </p:sp>
      <p:sp>
        <p:nvSpPr>
          <p:cNvPr id="8195" name="Segnaposto testo 2"/>
          <p:cNvSpPr>
            <a:spLocks noGrp="1"/>
          </p:cNvSpPr>
          <p:nvPr>
            <p:ph type="body" sz="half" idx="2"/>
          </p:nvPr>
        </p:nvSpPr>
        <p:spPr>
          <a:xfrm>
            <a:off x="644525" y="2671763"/>
            <a:ext cx="7994650" cy="2179637"/>
          </a:xfrm>
        </p:spPr>
        <p:txBody>
          <a:bodyPr/>
          <a:lstStyle/>
          <a:p>
            <a:endParaRPr lang="it-IT" altLang="it-IT" sz="28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Segnaposto numero diapositiva 1">
            <a:extLst>
              <a:ext uri="{FF2B5EF4-FFF2-40B4-BE49-F238E27FC236}">
                <a16:creationId xmlns:a16="http://schemas.microsoft.com/office/drawing/2014/main" id="{B39CE095-1F68-4108-AD74-0B436D281CFD}"/>
              </a:ext>
            </a:extLst>
          </p:cNvPr>
          <p:cNvSpPr>
            <a:spLocks noGrp="1"/>
          </p:cNvSpPr>
          <p:nvPr>
            <p:ph type="sldNum" sz="quarter" idx="12"/>
          </p:nvPr>
        </p:nvSpPr>
        <p:spPr/>
        <p:txBody>
          <a:bodyPr/>
          <a:lstStyle/>
          <a:p>
            <a:fld id="{746FD205-8D79-439C-A802-2377436AEC8A}" type="slidenum">
              <a:rPr lang="en-US" smtClean="0"/>
              <a:pPr/>
              <a:t>36</a:t>
            </a:fld>
            <a:endParaRPr lang="en-US"/>
          </a:p>
        </p:txBody>
      </p:sp>
      <p:sp>
        <p:nvSpPr>
          <p:cNvPr id="8196" name="AutoShape 5" descr="https://mail.ulssvicenza.it/service/home/~/?auth=co&amp;loc=it&amp;id=89891&amp;part=6"/>
          <p:cNvSpPr>
            <a:spLocks noChangeAspect="1" noChangeArrowheads="1"/>
          </p:cNvSpPr>
          <p:nvPr/>
        </p:nvSpPr>
        <p:spPr bwMode="auto">
          <a:xfrm>
            <a:off x="98425" y="-16344900"/>
            <a:ext cx="31089600" cy="233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omic Sans MS" panose="030F0702030302020204" pitchFamily="66" charset="0"/>
                <a:cs typeface="Arial" panose="020B0604020202020204" pitchFamily="34" charset="0"/>
              </a:defRPr>
            </a:lvl1pPr>
            <a:lvl2pPr marL="742950" indent="-285750">
              <a:defRPr sz="2600">
                <a:solidFill>
                  <a:schemeClr val="tx1"/>
                </a:solidFill>
                <a:latin typeface="Comic Sans MS" panose="030F0702030302020204" pitchFamily="66" charset="0"/>
                <a:cs typeface="Arial" panose="020B0604020202020204" pitchFamily="34" charset="0"/>
              </a:defRPr>
            </a:lvl2pPr>
            <a:lvl3pPr marL="1143000" indent="-228600">
              <a:defRPr sz="2600">
                <a:solidFill>
                  <a:schemeClr val="tx1"/>
                </a:solidFill>
                <a:latin typeface="Comic Sans MS" panose="030F0702030302020204" pitchFamily="66" charset="0"/>
                <a:cs typeface="Arial" panose="020B0604020202020204" pitchFamily="34" charset="0"/>
              </a:defRPr>
            </a:lvl3pPr>
            <a:lvl4pPr marL="1600200" indent="-228600">
              <a:defRPr sz="2600">
                <a:solidFill>
                  <a:schemeClr val="tx1"/>
                </a:solidFill>
                <a:latin typeface="Comic Sans MS" panose="030F0702030302020204" pitchFamily="66" charset="0"/>
                <a:cs typeface="Arial" panose="020B0604020202020204" pitchFamily="34" charset="0"/>
              </a:defRPr>
            </a:lvl4pPr>
            <a:lvl5pPr marL="2057400" indent="-228600">
              <a:defRPr sz="26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9pPr>
          </a:lstStyle>
          <a:p>
            <a:endParaRPr lang="it-IT" altLang="it-IT"/>
          </a:p>
        </p:txBody>
      </p:sp>
      <p:sp>
        <p:nvSpPr>
          <p:cNvPr id="8197" name="AutoShape 7" descr="https://mail.ulssvicenza.it/service/home/~/?auth=co&amp;loc=it&amp;id=89891&amp;part=6"/>
          <p:cNvSpPr>
            <a:spLocks noChangeAspect="1" noChangeArrowheads="1"/>
          </p:cNvSpPr>
          <p:nvPr/>
        </p:nvSpPr>
        <p:spPr bwMode="auto">
          <a:xfrm>
            <a:off x="1258888" y="-12988925"/>
            <a:ext cx="31089600" cy="233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omic Sans MS" panose="030F0702030302020204" pitchFamily="66" charset="0"/>
                <a:cs typeface="Arial" panose="020B0604020202020204" pitchFamily="34" charset="0"/>
              </a:defRPr>
            </a:lvl1pPr>
            <a:lvl2pPr marL="742950" indent="-285750">
              <a:defRPr sz="2600">
                <a:solidFill>
                  <a:schemeClr val="tx1"/>
                </a:solidFill>
                <a:latin typeface="Comic Sans MS" panose="030F0702030302020204" pitchFamily="66" charset="0"/>
                <a:cs typeface="Arial" panose="020B0604020202020204" pitchFamily="34" charset="0"/>
              </a:defRPr>
            </a:lvl2pPr>
            <a:lvl3pPr marL="1143000" indent="-228600">
              <a:defRPr sz="2600">
                <a:solidFill>
                  <a:schemeClr val="tx1"/>
                </a:solidFill>
                <a:latin typeface="Comic Sans MS" panose="030F0702030302020204" pitchFamily="66" charset="0"/>
                <a:cs typeface="Arial" panose="020B0604020202020204" pitchFamily="34" charset="0"/>
              </a:defRPr>
            </a:lvl3pPr>
            <a:lvl4pPr marL="1600200" indent="-228600">
              <a:defRPr sz="2600">
                <a:solidFill>
                  <a:schemeClr val="tx1"/>
                </a:solidFill>
                <a:latin typeface="Comic Sans MS" panose="030F0702030302020204" pitchFamily="66" charset="0"/>
                <a:cs typeface="Arial" panose="020B0604020202020204" pitchFamily="34" charset="0"/>
              </a:defRPr>
            </a:lvl4pPr>
            <a:lvl5pPr marL="2057400" indent="-228600">
              <a:defRPr sz="26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9pPr>
          </a:lstStyle>
          <a:p>
            <a:endParaRPr lang="it-IT" altLang="it-IT"/>
          </a:p>
        </p:txBody>
      </p:sp>
      <p:sp>
        <p:nvSpPr>
          <p:cNvPr id="8198" name="AutoShape 13" descr="IMG_1367.JPG"/>
          <p:cNvSpPr>
            <a:spLocks noChangeAspect="1" noChangeArrowheads="1"/>
          </p:cNvSpPr>
          <p:nvPr/>
        </p:nvSpPr>
        <p:spPr bwMode="auto">
          <a:xfrm>
            <a:off x="250825" y="-4603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Comic Sans MS" panose="030F0702030302020204" pitchFamily="66" charset="0"/>
                <a:cs typeface="Arial" panose="020B0604020202020204" pitchFamily="34" charset="0"/>
              </a:defRPr>
            </a:lvl1pPr>
            <a:lvl2pPr marL="742950" indent="-285750">
              <a:defRPr sz="2600">
                <a:solidFill>
                  <a:schemeClr val="tx1"/>
                </a:solidFill>
                <a:latin typeface="Comic Sans MS" panose="030F0702030302020204" pitchFamily="66" charset="0"/>
                <a:cs typeface="Arial" panose="020B0604020202020204" pitchFamily="34" charset="0"/>
              </a:defRPr>
            </a:lvl2pPr>
            <a:lvl3pPr marL="1143000" indent="-228600">
              <a:defRPr sz="2600">
                <a:solidFill>
                  <a:schemeClr val="tx1"/>
                </a:solidFill>
                <a:latin typeface="Comic Sans MS" panose="030F0702030302020204" pitchFamily="66" charset="0"/>
                <a:cs typeface="Arial" panose="020B0604020202020204" pitchFamily="34" charset="0"/>
              </a:defRPr>
            </a:lvl3pPr>
            <a:lvl4pPr marL="1600200" indent="-228600">
              <a:defRPr sz="2600">
                <a:solidFill>
                  <a:schemeClr val="tx1"/>
                </a:solidFill>
                <a:latin typeface="Comic Sans MS" panose="030F0702030302020204" pitchFamily="66" charset="0"/>
                <a:cs typeface="Arial" panose="020B0604020202020204" pitchFamily="34" charset="0"/>
              </a:defRPr>
            </a:lvl4pPr>
            <a:lvl5pPr marL="2057400" indent="-228600">
              <a:defRPr sz="26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Comic Sans MS" panose="030F0702030302020204" pitchFamily="66" charset="0"/>
                <a:cs typeface="Arial" panose="020B0604020202020204" pitchFamily="34" charset="0"/>
              </a:defRPr>
            </a:lvl9pPr>
          </a:lstStyle>
          <a:p>
            <a:endParaRPr lang="it-IT" altLang="it-IT"/>
          </a:p>
        </p:txBody>
      </p:sp>
      <p:pic>
        <p:nvPicPr>
          <p:cNvPr id="8199"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2182813"/>
            <a:ext cx="3455988"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4288" y="2227263"/>
            <a:ext cx="4702175" cy="383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034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a:xfrm>
            <a:off x="899592" y="-530895"/>
            <a:ext cx="7491413" cy="1871663"/>
          </a:xfrm>
        </p:spPr>
        <p:txBody>
          <a:bodyPr/>
          <a:lstStyle/>
          <a:p>
            <a:pPr algn="ctr"/>
            <a:r>
              <a:rPr lang="it-IT" altLang="it-IT" sz="3200" b="0" dirty="0">
                <a:solidFill>
                  <a:schemeClr val="tx1"/>
                </a:solidFill>
                <a:latin typeface="Verdana" panose="020B0604030504040204" pitchFamily="34" charset="0"/>
                <a:ea typeface="Verdana" panose="020B0604030504040204" pitchFamily="34" charset="0"/>
                <a:cs typeface="Verdana" panose="020B0604030504040204" pitchFamily="34" charset="0"/>
              </a:rPr>
              <a:t>Presenza di muffe su panetti di burro</a:t>
            </a:r>
          </a:p>
        </p:txBody>
      </p:sp>
      <p:sp>
        <p:nvSpPr>
          <p:cNvPr id="2" name="Segnaposto numero diapositiva 1">
            <a:extLst>
              <a:ext uri="{FF2B5EF4-FFF2-40B4-BE49-F238E27FC236}">
                <a16:creationId xmlns:a16="http://schemas.microsoft.com/office/drawing/2014/main" id="{4339A1AA-DCC5-4BAC-B037-09E67CA79901}"/>
              </a:ext>
            </a:extLst>
          </p:cNvPr>
          <p:cNvSpPr>
            <a:spLocks noGrp="1"/>
          </p:cNvSpPr>
          <p:nvPr>
            <p:ph type="sldNum" sz="quarter" idx="12"/>
          </p:nvPr>
        </p:nvSpPr>
        <p:spPr/>
        <p:txBody>
          <a:bodyPr/>
          <a:lstStyle/>
          <a:p>
            <a:fld id="{746FD205-8D79-439C-A802-2377436AEC8A}" type="slidenum">
              <a:rPr lang="en-US" smtClean="0"/>
              <a:pPr/>
              <a:t>37</a:t>
            </a:fld>
            <a:endParaRPr lang="en-US"/>
          </a:p>
        </p:txBody>
      </p:sp>
      <p:pic>
        <p:nvPicPr>
          <p:cNvPr id="11268" name="Im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488511"/>
            <a:ext cx="4081210" cy="231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396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p:cNvSpPr>
            <a:spLocks noGrp="1"/>
          </p:cNvSpPr>
          <p:nvPr>
            <p:ph type="title"/>
          </p:nvPr>
        </p:nvSpPr>
        <p:spPr/>
        <p:txBody>
          <a:bodyPr/>
          <a:lstStyle/>
          <a:p>
            <a:r>
              <a:rPr lang="it-IT" altLang="it-IT" sz="3600" dirty="0">
                <a:solidFill>
                  <a:schemeClr val="tx1"/>
                </a:solidFill>
              </a:rPr>
              <a:t>Latte UHT coagulato</a:t>
            </a:r>
          </a:p>
        </p:txBody>
      </p:sp>
      <p:pic>
        <p:nvPicPr>
          <p:cNvPr id="13315"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19300" y="2420938"/>
            <a:ext cx="4629150" cy="4173537"/>
          </a:xfrm>
        </p:spPr>
      </p:pic>
      <p:sp>
        <p:nvSpPr>
          <p:cNvPr id="2" name="Segnaposto numero diapositiva 1">
            <a:extLst>
              <a:ext uri="{FF2B5EF4-FFF2-40B4-BE49-F238E27FC236}">
                <a16:creationId xmlns:a16="http://schemas.microsoft.com/office/drawing/2014/main" id="{8FB90DED-5CB5-4DC4-B50A-922D34268D02}"/>
              </a:ext>
            </a:extLst>
          </p:cNvPr>
          <p:cNvSpPr>
            <a:spLocks noGrp="1"/>
          </p:cNvSpPr>
          <p:nvPr>
            <p:ph type="sldNum" sz="quarter" idx="12"/>
          </p:nvPr>
        </p:nvSpPr>
        <p:spPr/>
        <p:txBody>
          <a:bodyPr/>
          <a:lstStyle/>
          <a:p>
            <a:fld id="{746FD205-8D79-439C-A802-2377436AEC8A}" type="slidenum">
              <a:rPr lang="en-US" smtClean="0"/>
              <a:pPr/>
              <a:t>38</a:t>
            </a:fld>
            <a:endParaRPr lang="en-US"/>
          </a:p>
        </p:txBody>
      </p:sp>
    </p:spTree>
    <p:extLst>
      <p:ext uri="{BB962C8B-B14F-4D97-AF65-F5344CB8AC3E}">
        <p14:creationId xmlns:p14="http://schemas.microsoft.com/office/powerpoint/2010/main" val="2870369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p:txBody>
          <a:bodyPr/>
          <a:lstStyle/>
          <a:p>
            <a:endParaRPr lang="it-IT" altLang="it-IT"/>
          </a:p>
        </p:txBody>
      </p:sp>
      <p:pic>
        <p:nvPicPr>
          <p:cNvPr id="14339"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14413" y="1209675"/>
            <a:ext cx="6372225" cy="4462463"/>
          </a:xfrm>
        </p:spPr>
      </p:pic>
      <p:sp>
        <p:nvSpPr>
          <p:cNvPr id="2" name="Segnaposto numero diapositiva 1">
            <a:extLst>
              <a:ext uri="{FF2B5EF4-FFF2-40B4-BE49-F238E27FC236}">
                <a16:creationId xmlns:a16="http://schemas.microsoft.com/office/drawing/2014/main" id="{8FD8FD45-36F3-465F-8351-9CDB4A2702C5}"/>
              </a:ext>
            </a:extLst>
          </p:cNvPr>
          <p:cNvSpPr>
            <a:spLocks noGrp="1"/>
          </p:cNvSpPr>
          <p:nvPr>
            <p:ph type="sldNum" sz="quarter" idx="12"/>
          </p:nvPr>
        </p:nvSpPr>
        <p:spPr/>
        <p:txBody>
          <a:bodyPr/>
          <a:lstStyle/>
          <a:p>
            <a:fld id="{746FD205-8D79-439C-A802-2377436AEC8A}" type="slidenum">
              <a:rPr lang="en-US" smtClean="0"/>
              <a:pPr/>
              <a:t>39</a:t>
            </a:fld>
            <a:endParaRPr lang="en-US"/>
          </a:p>
        </p:txBody>
      </p:sp>
    </p:spTree>
    <p:extLst>
      <p:ext uri="{BB962C8B-B14F-4D97-AF65-F5344CB8AC3E}">
        <p14:creationId xmlns:p14="http://schemas.microsoft.com/office/powerpoint/2010/main" val="3499518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873929" y="740417"/>
            <a:ext cx="7274768" cy="1280890"/>
          </a:xfrm>
        </p:spPr>
        <p:txBody>
          <a:bodyPr/>
          <a:lstStyle/>
          <a:p>
            <a:r>
              <a:rPr lang="it-IT" dirty="0"/>
              <a:t>Pacchetto Igiene CU</a:t>
            </a:r>
          </a:p>
        </p:txBody>
      </p:sp>
      <p:sp>
        <p:nvSpPr>
          <p:cNvPr id="2" name="Segnaposto contenuto 1"/>
          <p:cNvSpPr>
            <a:spLocks noGrp="1"/>
          </p:cNvSpPr>
          <p:nvPr>
            <p:ph idx="1"/>
          </p:nvPr>
        </p:nvSpPr>
        <p:spPr/>
        <p:txBody>
          <a:bodyPr>
            <a:normAutofit lnSpcReduction="10000"/>
          </a:bodyPr>
          <a:lstStyle/>
          <a:p>
            <a:endParaRPr lang="it-IT" dirty="0"/>
          </a:p>
          <a:p>
            <a:r>
              <a:rPr lang="it-IT" dirty="0"/>
              <a:t> </a:t>
            </a:r>
            <a:r>
              <a:rPr lang="it-IT" sz="2800" dirty="0">
                <a:latin typeface="Verdana" panose="020B0604030504040204" pitchFamily="34" charset="0"/>
                <a:ea typeface="Verdana" panose="020B0604030504040204" pitchFamily="34" charset="0"/>
                <a:cs typeface="Verdana" panose="020B0604030504040204" pitchFamily="34" charset="0"/>
              </a:rPr>
              <a:t>Regolamento CE/882/2004 relativo ai controlli ufficiali negli ambiti ricadenti nel Regolamento 178/2002;</a:t>
            </a:r>
          </a:p>
          <a:p>
            <a:r>
              <a:rPr lang="it-IT" sz="2800" dirty="0">
                <a:latin typeface="Verdana" panose="020B0604030504040204" pitchFamily="34" charset="0"/>
                <a:ea typeface="Verdana" panose="020B0604030504040204" pitchFamily="34" charset="0"/>
                <a:cs typeface="Verdana" panose="020B0604030504040204" pitchFamily="34" charset="0"/>
              </a:rPr>
              <a:t> Regolamento CE/854/2004 specificamente dedicato al controllo ufficiale degli alimenti di origine animale; </a:t>
            </a:r>
          </a:p>
          <a:p>
            <a:endParaRPr lang="it-IT"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Segnaposto numero diapositiva 4">
            <a:extLst>
              <a:ext uri="{FF2B5EF4-FFF2-40B4-BE49-F238E27FC236}">
                <a16:creationId xmlns:a16="http://schemas.microsoft.com/office/drawing/2014/main" id="{EA15ABB9-BBFD-41AE-B634-08DA5B06D349}"/>
              </a:ext>
            </a:extLst>
          </p:cNvPr>
          <p:cNvSpPr>
            <a:spLocks noGrp="1"/>
          </p:cNvSpPr>
          <p:nvPr>
            <p:ph type="sldNum" sz="quarter" idx="12"/>
          </p:nvPr>
        </p:nvSpPr>
        <p:spPr/>
        <p:txBody>
          <a:bodyPr/>
          <a:lstStyle/>
          <a:p>
            <a:fld id="{746FD205-8D79-439C-A802-2377436AEC8A}" type="slidenum">
              <a:rPr lang="en-US" smtClean="0"/>
              <a:pPr/>
              <a:t>4</a:t>
            </a:fld>
            <a:endParaRPr lang="en-US"/>
          </a:p>
        </p:txBody>
      </p:sp>
    </p:spTree>
    <p:extLst>
      <p:ext uri="{BB962C8B-B14F-4D97-AF65-F5344CB8AC3E}">
        <p14:creationId xmlns:p14="http://schemas.microsoft.com/office/powerpoint/2010/main" val="3124840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p:txBody>
          <a:bodyPr/>
          <a:lstStyle/>
          <a:p>
            <a:pPr algn="ctr"/>
            <a:r>
              <a:rPr lang="it-IT" altLang="it-IT" sz="3200" dirty="0">
                <a:solidFill>
                  <a:schemeClr val="tx1"/>
                </a:solidFill>
              </a:rPr>
              <a:t>Corpo estraneo in mozzarelle</a:t>
            </a:r>
          </a:p>
        </p:txBody>
      </p:sp>
      <p:pic>
        <p:nvPicPr>
          <p:cNvPr id="15363"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14413" y="2332038"/>
            <a:ext cx="2955925" cy="3265487"/>
          </a:xfrm>
        </p:spPr>
      </p:pic>
      <p:sp>
        <p:nvSpPr>
          <p:cNvPr id="2" name="Segnaposto numero diapositiva 1">
            <a:extLst>
              <a:ext uri="{FF2B5EF4-FFF2-40B4-BE49-F238E27FC236}">
                <a16:creationId xmlns:a16="http://schemas.microsoft.com/office/drawing/2014/main" id="{823C1653-A05F-4DAD-BA98-89C716392D8C}"/>
              </a:ext>
            </a:extLst>
          </p:cNvPr>
          <p:cNvSpPr>
            <a:spLocks noGrp="1"/>
          </p:cNvSpPr>
          <p:nvPr>
            <p:ph type="sldNum" sz="quarter" idx="12"/>
          </p:nvPr>
        </p:nvSpPr>
        <p:spPr/>
        <p:txBody>
          <a:bodyPr/>
          <a:lstStyle/>
          <a:p>
            <a:fld id="{746FD205-8D79-439C-A802-2377436AEC8A}" type="slidenum">
              <a:rPr lang="en-US" smtClean="0"/>
              <a:pPr/>
              <a:t>40</a:t>
            </a:fld>
            <a:endParaRPr lang="en-US"/>
          </a:p>
        </p:txBody>
      </p:sp>
      <p:pic>
        <p:nvPicPr>
          <p:cNvPr id="15364"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2343150"/>
            <a:ext cx="41084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199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p:txBody>
          <a:bodyPr/>
          <a:lstStyle/>
          <a:p>
            <a:endParaRPr lang="it-IT" altLang="it-IT"/>
          </a:p>
        </p:txBody>
      </p:sp>
      <p:pic>
        <p:nvPicPr>
          <p:cNvPr id="16387"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11228" y="2352675"/>
            <a:ext cx="4738688" cy="3262313"/>
          </a:xfrm>
        </p:spPr>
      </p:pic>
      <p:sp>
        <p:nvSpPr>
          <p:cNvPr id="2" name="Segnaposto numero diapositiva 1">
            <a:extLst>
              <a:ext uri="{FF2B5EF4-FFF2-40B4-BE49-F238E27FC236}">
                <a16:creationId xmlns:a16="http://schemas.microsoft.com/office/drawing/2014/main" id="{29E4C26E-7A42-4402-A50C-113B8296179C}"/>
              </a:ext>
            </a:extLst>
          </p:cNvPr>
          <p:cNvSpPr>
            <a:spLocks noGrp="1"/>
          </p:cNvSpPr>
          <p:nvPr>
            <p:ph type="sldNum" sz="quarter" idx="12"/>
          </p:nvPr>
        </p:nvSpPr>
        <p:spPr/>
        <p:txBody>
          <a:bodyPr/>
          <a:lstStyle/>
          <a:p>
            <a:fld id="{746FD205-8D79-439C-A802-2377436AEC8A}" type="slidenum">
              <a:rPr lang="en-US" smtClean="0"/>
              <a:pPr/>
              <a:t>41</a:t>
            </a:fld>
            <a:endParaRPr lang="en-US"/>
          </a:p>
        </p:txBody>
      </p:sp>
      <p:pic>
        <p:nvPicPr>
          <p:cNvPr id="16388" name="Segnaposto contenuto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52675"/>
            <a:ext cx="435133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87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47664" y="624110"/>
            <a:ext cx="7272807" cy="1004690"/>
          </a:xfrm>
        </p:spPr>
        <p:txBody>
          <a:bodyPr>
            <a:normAutofit fontScale="90000"/>
          </a:bodyPr>
          <a:lstStyle/>
          <a:p>
            <a:r>
              <a:rPr lang="it-IT" dirty="0"/>
              <a:t>Prodotti non etichettati e non conservati correttamente</a:t>
            </a:r>
          </a:p>
        </p:txBody>
      </p:sp>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0207" y="2012284"/>
            <a:ext cx="5940904" cy="4320480"/>
          </a:xfrm>
        </p:spPr>
      </p:pic>
      <p:sp>
        <p:nvSpPr>
          <p:cNvPr id="3" name="Segnaposto numero diapositiva 2">
            <a:extLst>
              <a:ext uri="{FF2B5EF4-FFF2-40B4-BE49-F238E27FC236}">
                <a16:creationId xmlns:a16="http://schemas.microsoft.com/office/drawing/2014/main" id="{844997A4-E20B-4AE8-B2A8-1D32A9EA0002}"/>
              </a:ext>
            </a:extLst>
          </p:cNvPr>
          <p:cNvSpPr>
            <a:spLocks noGrp="1"/>
          </p:cNvSpPr>
          <p:nvPr>
            <p:ph type="sldNum" sz="quarter" idx="12"/>
          </p:nvPr>
        </p:nvSpPr>
        <p:spPr/>
        <p:txBody>
          <a:bodyPr/>
          <a:lstStyle/>
          <a:p>
            <a:fld id="{746FD205-8D79-439C-A802-2377436AEC8A}" type="slidenum">
              <a:rPr lang="en-US" smtClean="0"/>
              <a:pPr/>
              <a:t>42</a:t>
            </a:fld>
            <a:endParaRPr lang="en-US"/>
          </a:p>
        </p:txBody>
      </p:sp>
    </p:spTree>
    <p:extLst>
      <p:ext uri="{BB962C8B-B14F-4D97-AF65-F5344CB8AC3E}">
        <p14:creationId xmlns:p14="http://schemas.microsoft.com/office/powerpoint/2010/main" val="2142738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641" y="404664"/>
            <a:ext cx="7202760" cy="1224136"/>
          </a:xfrm>
        </p:spPr>
        <p:txBody>
          <a:bodyPr>
            <a:normAutofit/>
          </a:bodyPr>
          <a:lstStyle/>
          <a:p>
            <a:r>
              <a:rPr lang="it-IT" sz="2800" dirty="0"/>
              <a:t>Art. 54 del Reg. CE/882/04, a seconda dei casi:</a:t>
            </a:r>
          </a:p>
        </p:txBody>
      </p:sp>
      <p:sp>
        <p:nvSpPr>
          <p:cNvPr id="3" name="Segnaposto contenuto 2"/>
          <p:cNvSpPr>
            <a:spLocks noGrp="1"/>
          </p:cNvSpPr>
          <p:nvPr>
            <p:ph idx="1"/>
          </p:nvPr>
        </p:nvSpPr>
        <p:spPr>
          <a:xfrm>
            <a:off x="488867" y="1484784"/>
            <a:ext cx="8496943" cy="5229200"/>
          </a:xfrm>
        </p:spPr>
        <p:txBody>
          <a:bodyPr>
            <a:normAutofit fontScale="92500" lnSpcReduction="10000"/>
          </a:bodyPr>
          <a:lstStyle/>
          <a:p>
            <a:r>
              <a:rPr lang="it-IT" dirty="0"/>
              <a:t>a) l’imposizione di </a:t>
            </a:r>
            <a:r>
              <a:rPr lang="it-IT" dirty="0">
                <a:solidFill>
                  <a:srgbClr val="FF0000"/>
                </a:solidFill>
              </a:rPr>
              <a:t>procedure di igienizzazione </a:t>
            </a:r>
            <a:r>
              <a:rPr lang="it-IT" dirty="0"/>
              <a:t>o di qualsiasi altra azione ritenuta necessaria per garantire la sicurezza degli alimenti o la conformità alla normativa in materia di alimenti e alle norme sulla salute e sul benessere degli animali; </a:t>
            </a:r>
          </a:p>
          <a:p>
            <a:r>
              <a:rPr lang="it-IT" dirty="0"/>
              <a:t>b) la restrizione o il divieto dell’immissione sul mercato, dell’importazione o dell’esportazione di alimenti; </a:t>
            </a:r>
          </a:p>
          <a:p>
            <a:r>
              <a:rPr lang="it-IT" dirty="0"/>
              <a:t>c) il monitoraggio e, se necessario</a:t>
            </a:r>
            <a:r>
              <a:rPr lang="it-IT" i="1" dirty="0"/>
              <a:t>, </a:t>
            </a:r>
            <a:r>
              <a:rPr lang="it-IT" dirty="0"/>
              <a:t>la decisione del richiamo, del ritiro e/o della distruzione di alimenti; </a:t>
            </a:r>
          </a:p>
          <a:p>
            <a:r>
              <a:rPr lang="it-IT" dirty="0"/>
              <a:t>d) l’autorizzazione dell’uso di alimenti per fini diversi da quelli originariamente previsti; </a:t>
            </a:r>
          </a:p>
          <a:p>
            <a:r>
              <a:rPr lang="it-IT" dirty="0"/>
              <a:t>e) la sospensione delle operazioni o la chiusura in toto o in parte dell'azienda interessata per un appropriato periodo di tempo; </a:t>
            </a:r>
          </a:p>
          <a:p>
            <a:r>
              <a:rPr lang="it-IT" dirty="0"/>
              <a:t>f) la sospensione o il ritiro del riconoscimento dello stabilimento; </a:t>
            </a:r>
          </a:p>
          <a:p>
            <a:r>
              <a:rPr lang="it-IT" dirty="0"/>
              <a:t>g) il sequestro ufficiale degli alimenti provenienti da paesi terzi che non sono conformi alla normativa in materia di alimenti in vista della loro eventuale distruzione o trattamento; </a:t>
            </a:r>
          </a:p>
          <a:p>
            <a:r>
              <a:rPr lang="it-IT" dirty="0">
                <a:solidFill>
                  <a:srgbClr val="FF0000"/>
                </a:solidFill>
              </a:rPr>
              <a:t>h) qualsiasi altra misura ritenuta opportuna dall'autorità competente</a:t>
            </a:r>
            <a:r>
              <a:rPr lang="it-IT" dirty="0"/>
              <a:t>. </a:t>
            </a:r>
          </a:p>
        </p:txBody>
      </p:sp>
      <p:sp>
        <p:nvSpPr>
          <p:cNvPr id="5" name="Segnaposto numero diapositiva 4">
            <a:extLst>
              <a:ext uri="{FF2B5EF4-FFF2-40B4-BE49-F238E27FC236}">
                <a16:creationId xmlns:a16="http://schemas.microsoft.com/office/drawing/2014/main" id="{2292269E-D33D-4D62-924C-A3BDA294BCD0}"/>
              </a:ext>
            </a:extLst>
          </p:cNvPr>
          <p:cNvSpPr>
            <a:spLocks noGrp="1"/>
          </p:cNvSpPr>
          <p:nvPr>
            <p:ph type="sldNum" sz="quarter" idx="12"/>
          </p:nvPr>
        </p:nvSpPr>
        <p:spPr/>
        <p:txBody>
          <a:bodyPr/>
          <a:lstStyle/>
          <a:p>
            <a:fld id="{746FD205-8D79-439C-A802-2377436AEC8A}" type="slidenum">
              <a:rPr lang="en-US" smtClean="0"/>
              <a:pPr/>
              <a:t>43</a:t>
            </a:fld>
            <a:endParaRPr lang="en-US"/>
          </a:p>
        </p:txBody>
      </p:sp>
    </p:spTree>
    <p:extLst>
      <p:ext uri="{BB962C8B-B14F-4D97-AF65-F5344CB8AC3E}">
        <p14:creationId xmlns:p14="http://schemas.microsoft.com/office/powerpoint/2010/main" val="3487138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49841" y="512463"/>
            <a:ext cx="7274768" cy="880109"/>
          </a:xfrm>
        </p:spPr>
        <p:txBody>
          <a:bodyPr/>
          <a:lstStyle/>
          <a:p>
            <a:r>
              <a:rPr lang="it-IT" dirty="0"/>
              <a:t>Gestione della non conformità</a:t>
            </a:r>
          </a:p>
        </p:txBody>
      </p:sp>
      <p:sp>
        <p:nvSpPr>
          <p:cNvPr id="3" name="Segnaposto contenuto 2"/>
          <p:cNvSpPr>
            <a:spLocks noGrp="1"/>
          </p:cNvSpPr>
          <p:nvPr>
            <p:ph idx="1"/>
          </p:nvPr>
        </p:nvSpPr>
        <p:spPr>
          <a:xfrm>
            <a:off x="827584" y="2133600"/>
            <a:ext cx="7706817" cy="4367334"/>
          </a:xfrm>
        </p:spPr>
        <p:txBody>
          <a:bodyPr>
            <a:normAutofit/>
          </a:bodyPr>
          <a:lstStyle/>
          <a:p>
            <a:r>
              <a:rPr lang="it-IT" sz="2400" dirty="0">
                <a:latin typeface="Verdana" panose="020B0604030504040204" pitchFamily="34" charset="0"/>
                <a:ea typeface="Verdana" panose="020B0604030504040204" pitchFamily="34" charset="0"/>
                <a:cs typeface="Verdana" panose="020B0604030504040204" pitchFamily="34" charset="0"/>
              </a:rPr>
              <a:t>L’OSA deve giocare d’anticipo:</a:t>
            </a:r>
          </a:p>
          <a:p>
            <a:r>
              <a:rPr lang="it-IT" sz="2400" dirty="0">
                <a:latin typeface="Verdana" panose="020B0604030504040204" pitchFamily="34" charset="0"/>
                <a:ea typeface="Verdana" panose="020B0604030504040204" pitchFamily="34" charset="0"/>
                <a:cs typeface="Verdana" panose="020B0604030504040204" pitchFamily="34" charset="0"/>
              </a:rPr>
              <a:t>Rilevo la non conformità rispetto al mio piano di autocontrollo;</a:t>
            </a:r>
          </a:p>
          <a:p>
            <a:r>
              <a:rPr lang="it-IT" sz="2400" dirty="0">
                <a:latin typeface="Verdana" panose="020B0604030504040204" pitchFamily="34" charset="0"/>
                <a:ea typeface="Verdana" panose="020B0604030504040204" pitchFamily="34" charset="0"/>
                <a:cs typeface="Verdana" panose="020B0604030504040204" pitchFamily="34" charset="0"/>
              </a:rPr>
              <a:t>Identifico quale azione mettere in campo;</a:t>
            </a:r>
          </a:p>
          <a:p>
            <a:r>
              <a:rPr lang="it-IT" sz="2400" dirty="0">
                <a:latin typeface="Verdana" panose="020B0604030504040204" pitchFamily="34" charset="0"/>
                <a:ea typeface="Verdana" panose="020B0604030504040204" pitchFamily="34" charset="0"/>
                <a:cs typeface="Verdana" panose="020B0604030504040204" pitchFamily="34" charset="0"/>
              </a:rPr>
              <a:t>Stabilisco dei tempi;</a:t>
            </a:r>
          </a:p>
          <a:p>
            <a:r>
              <a:rPr lang="it-IT" sz="2400" dirty="0">
                <a:latin typeface="Verdana" panose="020B0604030504040204" pitchFamily="34" charset="0"/>
                <a:ea typeface="Verdana" panose="020B0604030504040204" pitchFamily="34" charset="0"/>
                <a:cs typeface="Verdana" panose="020B0604030504040204" pitchFamily="34" charset="0"/>
              </a:rPr>
              <a:t>Quando l’ho risolta la chiudo e lascio traccia documentata</a:t>
            </a:r>
          </a:p>
          <a:p>
            <a:endParaRPr lang="it-IT" sz="2400" dirty="0">
              <a:latin typeface="Verdana" panose="020B0604030504040204" pitchFamily="34" charset="0"/>
              <a:ea typeface="Verdana" panose="020B0604030504040204" pitchFamily="34" charset="0"/>
              <a:cs typeface="Verdana" panose="020B0604030504040204" pitchFamily="34" charset="0"/>
            </a:endParaRPr>
          </a:p>
          <a:p>
            <a:r>
              <a:rPr lang="it-IT" sz="2400" dirty="0">
                <a:latin typeface="Verdana" panose="020B0604030504040204" pitchFamily="34" charset="0"/>
                <a:ea typeface="Verdana" panose="020B0604030504040204" pitchFamily="34" charset="0"/>
                <a:cs typeface="Verdana" panose="020B0604030504040204" pitchFamily="34" charset="0"/>
              </a:rPr>
              <a:t>   In un mondo ideale sarebbe logico……………..</a:t>
            </a:r>
          </a:p>
          <a:p>
            <a:endParaRPr lang="it-IT" sz="2400" dirty="0">
              <a:latin typeface="Verdana" panose="020B0604030504040204" pitchFamily="34" charset="0"/>
              <a:ea typeface="Verdana" panose="020B0604030504040204" pitchFamily="34" charset="0"/>
              <a:cs typeface="Verdana" panose="020B0604030504040204" pitchFamily="34" charset="0"/>
            </a:endParaRPr>
          </a:p>
        </p:txBody>
      </p:sp>
      <p:sp>
        <p:nvSpPr>
          <p:cNvPr id="5" name="Segnaposto numero diapositiva 4">
            <a:extLst>
              <a:ext uri="{FF2B5EF4-FFF2-40B4-BE49-F238E27FC236}">
                <a16:creationId xmlns:a16="http://schemas.microsoft.com/office/drawing/2014/main" id="{44DAC3C1-020C-4046-B1B5-5FA01808E8E9}"/>
              </a:ext>
            </a:extLst>
          </p:cNvPr>
          <p:cNvSpPr>
            <a:spLocks noGrp="1"/>
          </p:cNvSpPr>
          <p:nvPr>
            <p:ph type="sldNum" sz="quarter" idx="12"/>
          </p:nvPr>
        </p:nvSpPr>
        <p:spPr/>
        <p:txBody>
          <a:bodyPr/>
          <a:lstStyle/>
          <a:p>
            <a:fld id="{746FD205-8D79-439C-A802-2377436AEC8A}" type="slidenum">
              <a:rPr lang="en-US" smtClean="0"/>
              <a:pPr/>
              <a:t>44</a:t>
            </a:fld>
            <a:endParaRPr lang="en-US"/>
          </a:p>
        </p:txBody>
      </p:sp>
    </p:spTree>
    <p:extLst>
      <p:ext uri="{BB962C8B-B14F-4D97-AF65-F5344CB8AC3E}">
        <p14:creationId xmlns:p14="http://schemas.microsoft.com/office/powerpoint/2010/main" val="1193617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3" y="188640"/>
            <a:ext cx="7274768" cy="1716360"/>
          </a:xfrm>
        </p:spPr>
        <p:txBody>
          <a:bodyPr>
            <a:normAutofit fontScale="90000"/>
          </a:bodyPr>
          <a:lstStyle/>
          <a:p>
            <a:pPr algn="ctr">
              <a:defRPr/>
            </a:pPr>
            <a:r>
              <a:rPr lang="it-IT" sz="3600" dirty="0">
                <a:solidFill>
                  <a:schemeClr val="tx1"/>
                </a:solidFill>
              </a:rPr>
              <a:t>Più che rimanere sempre sospesi è meglio avere poche certezze </a:t>
            </a:r>
          </a:p>
        </p:txBody>
      </p:sp>
      <p:pic>
        <p:nvPicPr>
          <p:cNvPr id="34819" name="Immagine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0278" y="1556793"/>
            <a:ext cx="7673478" cy="4032448"/>
          </a:xfrm>
          <a:noFill/>
        </p:spPr>
      </p:pic>
      <p:sp>
        <p:nvSpPr>
          <p:cNvPr id="3" name="Segnaposto numero diapositiva 2">
            <a:extLst>
              <a:ext uri="{FF2B5EF4-FFF2-40B4-BE49-F238E27FC236}">
                <a16:creationId xmlns:a16="http://schemas.microsoft.com/office/drawing/2014/main" id="{5B19896D-8915-4410-A7E5-778B9435B2E9}"/>
              </a:ext>
            </a:extLst>
          </p:cNvPr>
          <p:cNvSpPr>
            <a:spLocks noGrp="1"/>
          </p:cNvSpPr>
          <p:nvPr>
            <p:ph type="sldNum" sz="quarter" idx="12"/>
          </p:nvPr>
        </p:nvSpPr>
        <p:spPr/>
        <p:txBody>
          <a:bodyPr/>
          <a:lstStyle/>
          <a:p>
            <a:fld id="{746FD205-8D79-439C-A802-2377436AEC8A}" type="slidenum">
              <a:rPr lang="en-US" smtClean="0"/>
              <a:pPr/>
              <a:t>45</a:t>
            </a:fld>
            <a:endParaRPr lang="en-US"/>
          </a:p>
        </p:txBody>
      </p:sp>
      <p:sp>
        <p:nvSpPr>
          <p:cNvPr id="8" name="Rettangolo arrotondato 7"/>
          <p:cNvSpPr/>
          <p:nvPr/>
        </p:nvSpPr>
        <p:spPr>
          <a:xfrm>
            <a:off x="395535" y="5733256"/>
            <a:ext cx="8645433" cy="10092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200" dirty="0">
                <a:latin typeface="+mj-lt"/>
              </a:rPr>
              <a:t>GRAZIE</a:t>
            </a:r>
          </a:p>
          <a:p>
            <a:pPr algn="ctr">
              <a:defRPr/>
            </a:pPr>
            <a:r>
              <a:rPr lang="it-IT" sz="3200" dirty="0">
                <a:latin typeface="+mj-lt"/>
              </a:rPr>
              <a:t>E un grazie alla dr.ssa Mara Beghetto </a:t>
            </a:r>
          </a:p>
        </p:txBody>
      </p:sp>
    </p:spTree>
    <p:extLst>
      <p:ext uri="{BB962C8B-B14F-4D97-AF65-F5344CB8AC3E}">
        <p14:creationId xmlns:p14="http://schemas.microsoft.com/office/powerpoint/2010/main" val="2995400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873929" y="740417"/>
            <a:ext cx="7274768" cy="1280890"/>
          </a:xfrm>
        </p:spPr>
        <p:txBody>
          <a:bodyPr/>
          <a:lstStyle/>
          <a:p>
            <a:r>
              <a:rPr lang="it-IT" dirty="0"/>
              <a:t>Pacchetto Igiene OSA</a:t>
            </a:r>
          </a:p>
        </p:txBody>
      </p:sp>
      <p:sp>
        <p:nvSpPr>
          <p:cNvPr id="2" name="Segnaposto contenuto 1"/>
          <p:cNvSpPr>
            <a:spLocks noGrp="1"/>
          </p:cNvSpPr>
          <p:nvPr>
            <p:ph idx="1"/>
          </p:nvPr>
        </p:nvSpPr>
        <p:spPr>
          <a:xfrm>
            <a:off x="1403649" y="1412776"/>
            <a:ext cx="7130752" cy="4498446"/>
          </a:xfrm>
        </p:spPr>
        <p:txBody>
          <a:bodyPr>
            <a:normAutofit fontScale="70000" lnSpcReduction="20000"/>
          </a:bodyPr>
          <a:lstStyle/>
          <a:p>
            <a:pPr marL="0" indent="0">
              <a:buNone/>
            </a:pPr>
            <a:endParaRPr lang="it-IT" sz="2800" dirty="0"/>
          </a:p>
          <a:p>
            <a:r>
              <a:rPr lang="it-IT" sz="4000" dirty="0"/>
              <a:t>Regolamento CE/852/2004 sui requisiti generali di igiene dei prodotti alimentari; </a:t>
            </a:r>
          </a:p>
          <a:p>
            <a:r>
              <a:rPr lang="it-IT" sz="4000" dirty="0"/>
              <a:t>Regolamento CE/853/2004 che stabilisce norme specifiche in materia di igiene per gli alimenti di origine animale; </a:t>
            </a:r>
          </a:p>
          <a:p>
            <a:r>
              <a:rPr lang="it-IT" sz="4000" dirty="0"/>
              <a:t>Regolamento CE/183/2005 in materia di requisiti per l’igiene dei mangimi e </a:t>
            </a:r>
            <a:r>
              <a:rPr lang="it-IT" sz="4000" dirty="0" err="1"/>
              <a:t>s.m.i</a:t>
            </a:r>
            <a:r>
              <a:rPr lang="it-IT" sz="4000" dirty="0"/>
              <a:t> </a:t>
            </a:r>
          </a:p>
          <a:p>
            <a:endParaRPr lang="it-IT"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Segnaposto numero diapositiva 4">
            <a:extLst>
              <a:ext uri="{FF2B5EF4-FFF2-40B4-BE49-F238E27FC236}">
                <a16:creationId xmlns:a16="http://schemas.microsoft.com/office/drawing/2014/main" id="{C5963E3B-30C9-4EF0-8EE0-1E5C67399596}"/>
              </a:ext>
            </a:extLst>
          </p:cNvPr>
          <p:cNvSpPr>
            <a:spLocks noGrp="1"/>
          </p:cNvSpPr>
          <p:nvPr>
            <p:ph type="sldNum" sz="quarter" idx="12"/>
          </p:nvPr>
        </p:nvSpPr>
        <p:spPr/>
        <p:txBody>
          <a:bodyPr/>
          <a:lstStyle/>
          <a:p>
            <a:fld id="{746FD205-8D79-439C-A802-2377436AEC8A}" type="slidenum">
              <a:rPr lang="en-US" smtClean="0"/>
              <a:pPr/>
              <a:t>5</a:t>
            </a:fld>
            <a:endParaRPr lang="en-US"/>
          </a:p>
        </p:txBody>
      </p:sp>
    </p:spTree>
    <p:extLst>
      <p:ext uri="{BB962C8B-B14F-4D97-AF65-F5344CB8AC3E}">
        <p14:creationId xmlns:p14="http://schemas.microsoft.com/office/powerpoint/2010/main" val="1235505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624110"/>
            <a:ext cx="8136903" cy="1280890"/>
          </a:xfrm>
        </p:spPr>
        <p:txBody>
          <a:bodyPr>
            <a:normAutofit/>
          </a:bodyPr>
          <a:lstStyle/>
          <a:p>
            <a:r>
              <a:rPr lang="it-IT" sz="3200" dirty="0">
                <a:latin typeface="Verdana" panose="020B0604030504040204" pitchFamily="34" charset="0"/>
                <a:ea typeface="Verdana" panose="020B0604030504040204" pitchFamily="34" charset="0"/>
                <a:cs typeface="Verdana" panose="020B0604030504040204" pitchFamily="34" charset="0"/>
              </a:rPr>
              <a:t>Ai sensi dell’art 54 del Reg. </a:t>
            </a:r>
            <a:br>
              <a:rPr lang="it-IT" sz="3200" dirty="0">
                <a:latin typeface="Verdana" panose="020B0604030504040204" pitchFamily="34" charset="0"/>
                <a:ea typeface="Verdana" panose="020B0604030504040204" pitchFamily="34" charset="0"/>
                <a:cs typeface="Verdana" panose="020B0604030504040204" pitchFamily="34" charset="0"/>
              </a:rPr>
            </a:br>
            <a:r>
              <a:rPr lang="it-IT" sz="3200" dirty="0">
                <a:latin typeface="Verdana" panose="020B0604030504040204" pitchFamily="34" charset="0"/>
                <a:ea typeface="Verdana" panose="020B0604030504040204" pitchFamily="34" charset="0"/>
                <a:cs typeface="Verdana" panose="020B0604030504040204" pitchFamily="34" charset="0"/>
              </a:rPr>
              <a:t>CE 882/04, </a:t>
            </a:r>
            <a:r>
              <a:rPr lang="it-IT" sz="3200" dirty="0" err="1">
                <a:latin typeface="Verdana" panose="020B0604030504040204" pitchFamily="34" charset="0"/>
                <a:ea typeface="Verdana" panose="020B0604030504040204" pitchFamily="34" charset="0"/>
                <a:cs typeface="Verdana" panose="020B0604030504040204" pitchFamily="34" charset="0"/>
              </a:rPr>
              <a:t>omma</a:t>
            </a:r>
            <a:r>
              <a:rPr lang="it-IT" sz="3200" dirty="0">
                <a:latin typeface="Verdana" panose="020B0604030504040204" pitchFamily="34" charset="0"/>
                <a:ea typeface="Verdana" panose="020B0604030504040204" pitchFamily="34" charset="0"/>
                <a:cs typeface="Verdana" panose="020B0604030504040204" pitchFamily="34" charset="0"/>
              </a:rPr>
              <a:t> 1</a:t>
            </a:r>
          </a:p>
        </p:txBody>
      </p:sp>
      <p:sp>
        <p:nvSpPr>
          <p:cNvPr id="3" name="Segnaposto contenuto 2"/>
          <p:cNvSpPr>
            <a:spLocks noGrp="1"/>
          </p:cNvSpPr>
          <p:nvPr>
            <p:ph idx="1"/>
          </p:nvPr>
        </p:nvSpPr>
        <p:spPr>
          <a:xfrm>
            <a:off x="971600" y="1628800"/>
            <a:ext cx="8064895" cy="4282422"/>
          </a:xfrm>
        </p:spPr>
        <p:txBody>
          <a:bodyPr>
            <a:normAutofit/>
          </a:bodyPr>
          <a:lstStyle/>
          <a:p>
            <a:r>
              <a:rPr lang="it-IT" sz="2400" dirty="0">
                <a:latin typeface="Verdana" panose="020B0604030504040204" pitchFamily="34" charset="0"/>
                <a:ea typeface="Verdana" panose="020B0604030504040204" pitchFamily="34" charset="0"/>
                <a:cs typeface="Verdana" panose="020B0604030504040204" pitchFamily="34" charset="0"/>
              </a:rPr>
              <a:t>L’autorità competente che individui una non conformità interviene per assicurare che l’operatore ponga rimedio alla situazione.</a:t>
            </a:r>
          </a:p>
          <a:p>
            <a:r>
              <a:rPr lang="it-IT" sz="2400" dirty="0">
                <a:latin typeface="Verdana" panose="020B0604030504040204" pitchFamily="34" charset="0"/>
                <a:ea typeface="Verdana" panose="020B0604030504040204" pitchFamily="34" charset="0"/>
                <a:cs typeface="Verdana" panose="020B0604030504040204" pitchFamily="34" charset="0"/>
              </a:rPr>
              <a:t>Nel decidere l’azione da intraprendere, l’autorità competente tiene conto della:</a:t>
            </a:r>
          </a:p>
          <a:p>
            <a:r>
              <a:rPr lang="it-IT" sz="2400" dirty="0">
                <a:solidFill>
                  <a:srgbClr val="FF0000"/>
                </a:solidFill>
                <a:latin typeface="Verdana" panose="020B0604030504040204" pitchFamily="34" charset="0"/>
                <a:ea typeface="Verdana" panose="020B0604030504040204" pitchFamily="34" charset="0"/>
                <a:cs typeface="Verdana" panose="020B0604030504040204" pitchFamily="34" charset="0"/>
              </a:rPr>
              <a:t>natura della/e non conformità;</a:t>
            </a:r>
          </a:p>
          <a:p>
            <a:r>
              <a:rPr lang="it-IT" sz="2400" dirty="0">
                <a:solidFill>
                  <a:srgbClr val="FF0000"/>
                </a:solidFill>
                <a:latin typeface="Verdana" panose="020B0604030504040204" pitchFamily="34" charset="0"/>
                <a:ea typeface="Verdana" panose="020B0604030504040204" pitchFamily="34" charset="0"/>
                <a:cs typeface="Verdana" panose="020B0604030504040204" pitchFamily="34" charset="0"/>
              </a:rPr>
              <a:t>e dei dati precedenti relativi a detto operatore per quanto riguarda la/le non conformità. </a:t>
            </a:r>
          </a:p>
        </p:txBody>
      </p:sp>
      <p:sp>
        <p:nvSpPr>
          <p:cNvPr id="5" name="Segnaposto numero diapositiva 4">
            <a:extLst>
              <a:ext uri="{FF2B5EF4-FFF2-40B4-BE49-F238E27FC236}">
                <a16:creationId xmlns:a16="http://schemas.microsoft.com/office/drawing/2014/main" id="{80C74B4C-C60A-4FCD-A962-207D8E8922CF}"/>
              </a:ext>
            </a:extLst>
          </p:cNvPr>
          <p:cNvSpPr>
            <a:spLocks noGrp="1"/>
          </p:cNvSpPr>
          <p:nvPr>
            <p:ph type="sldNum" sz="quarter" idx="12"/>
          </p:nvPr>
        </p:nvSpPr>
        <p:spPr/>
        <p:txBody>
          <a:bodyPr/>
          <a:lstStyle/>
          <a:p>
            <a:fld id="{746FD205-8D79-439C-A802-2377436AEC8A}" type="slidenum">
              <a:rPr lang="en-US" smtClean="0"/>
              <a:pPr/>
              <a:t>6</a:t>
            </a:fld>
            <a:endParaRPr lang="en-US"/>
          </a:p>
        </p:txBody>
      </p:sp>
    </p:spTree>
    <p:extLst>
      <p:ext uri="{BB962C8B-B14F-4D97-AF65-F5344CB8AC3E}">
        <p14:creationId xmlns:p14="http://schemas.microsoft.com/office/powerpoint/2010/main" val="337329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AC cosa deve garantire</a:t>
            </a:r>
          </a:p>
        </p:txBody>
      </p:sp>
      <p:sp>
        <p:nvSpPr>
          <p:cNvPr id="3" name="Segnaposto contenuto 2"/>
          <p:cNvSpPr>
            <a:spLocks noGrp="1"/>
          </p:cNvSpPr>
          <p:nvPr>
            <p:ph idx="1"/>
          </p:nvPr>
        </p:nvSpPr>
        <p:spPr>
          <a:xfrm>
            <a:off x="1475656" y="1772815"/>
            <a:ext cx="7488833" cy="4362993"/>
          </a:xfrm>
        </p:spPr>
        <p:txBody>
          <a:bodyPr>
            <a:normAutofit fontScale="92500"/>
          </a:bodyPr>
          <a:lstStyle/>
          <a:p>
            <a:r>
              <a:rPr lang="it-IT" sz="3200" dirty="0">
                <a:latin typeface="Verdana" panose="020B0604030504040204" pitchFamily="34" charset="0"/>
                <a:ea typeface="Verdana" panose="020B0604030504040204" pitchFamily="34" charset="0"/>
                <a:cs typeface="Verdana" panose="020B0604030504040204" pitchFamily="34" charset="0"/>
              </a:rPr>
              <a:t>Controlli periodici in base al rischio;</a:t>
            </a:r>
          </a:p>
          <a:p>
            <a:r>
              <a:rPr lang="it-IT" sz="3200" dirty="0">
                <a:latin typeface="Verdana" panose="020B0604030504040204" pitchFamily="34" charset="0"/>
                <a:ea typeface="Verdana" panose="020B0604030504040204" pitchFamily="34" charset="0"/>
                <a:cs typeface="Verdana" panose="020B0604030504040204" pitchFamily="34" charset="0"/>
              </a:rPr>
              <a:t>Rischi identificati nel processo produttivo e/o prodotto;</a:t>
            </a:r>
          </a:p>
          <a:p>
            <a:r>
              <a:rPr lang="it-IT" sz="3200" dirty="0">
                <a:latin typeface="Verdana" panose="020B0604030504040204" pitchFamily="34" charset="0"/>
                <a:ea typeface="Verdana" panose="020B0604030504040204" pitchFamily="34" charset="0"/>
                <a:cs typeface="Verdana" panose="020B0604030504040204" pitchFamily="34" charset="0"/>
              </a:rPr>
              <a:t>Dati precedenti dell’Osa;</a:t>
            </a:r>
          </a:p>
          <a:p>
            <a:r>
              <a:rPr lang="it-IT" sz="3200" dirty="0">
                <a:latin typeface="Verdana" panose="020B0604030504040204" pitchFamily="34" charset="0"/>
                <a:ea typeface="Verdana" panose="020B0604030504040204" pitchFamily="34" charset="0"/>
                <a:cs typeface="Verdana" panose="020B0604030504040204" pitchFamily="34" charset="0"/>
              </a:rPr>
              <a:t>Corretta verbalizzazione della NC;</a:t>
            </a:r>
          </a:p>
          <a:p>
            <a:r>
              <a:rPr lang="it-IT" sz="3200" dirty="0">
                <a:latin typeface="Verdana" panose="020B0604030504040204" pitchFamily="34" charset="0"/>
                <a:ea typeface="Verdana" panose="020B0604030504040204" pitchFamily="34" charset="0"/>
                <a:cs typeface="Verdana" panose="020B0604030504040204" pitchFamily="34" charset="0"/>
              </a:rPr>
              <a:t>E soprattutto affidabilità dei controlli.</a:t>
            </a:r>
          </a:p>
          <a:p>
            <a:endParaRPr lang="it-IT" sz="2800" dirty="0">
              <a:latin typeface="Verdana" panose="020B0604030504040204" pitchFamily="34" charset="0"/>
              <a:ea typeface="Verdana" panose="020B0604030504040204" pitchFamily="34" charset="0"/>
              <a:cs typeface="Verdana" panose="020B0604030504040204" pitchFamily="34" charset="0"/>
            </a:endParaRPr>
          </a:p>
          <a:p>
            <a:endParaRPr lang="it-IT"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Segnaposto numero diapositiva 4">
            <a:extLst>
              <a:ext uri="{FF2B5EF4-FFF2-40B4-BE49-F238E27FC236}">
                <a16:creationId xmlns:a16="http://schemas.microsoft.com/office/drawing/2014/main" id="{840BC3A8-F3E4-4790-A199-B93C5E750C29}"/>
              </a:ext>
            </a:extLst>
          </p:cNvPr>
          <p:cNvSpPr>
            <a:spLocks noGrp="1"/>
          </p:cNvSpPr>
          <p:nvPr>
            <p:ph type="sldNum" sz="quarter" idx="12"/>
          </p:nvPr>
        </p:nvSpPr>
        <p:spPr/>
        <p:txBody>
          <a:bodyPr/>
          <a:lstStyle/>
          <a:p>
            <a:fld id="{746FD205-8D79-439C-A802-2377436AEC8A}" type="slidenum">
              <a:rPr lang="en-US" smtClean="0"/>
              <a:pPr/>
              <a:t>7</a:t>
            </a:fld>
            <a:endParaRPr lang="en-US"/>
          </a:p>
        </p:txBody>
      </p:sp>
    </p:spTree>
    <p:extLst>
      <p:ext uri="{BB962C8B-B14F-4D97-AF65-F5344CB8AC3E}">
        <p14:creationId xmlns:p14="http://schemas.microsoft.com/office/powerpoint/2010/main" val="3422060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AC deve comunicare all’OSA in caso di NC</a:t>
            </a:r>
          </a:p>
        </p:txBody>
      </p:sp>
      <p:sp>
        <p:nvSpPr>
          <p:cNvPr id="3" name="Segnaposto contenuto 2"/>
          <p:cNvSpPr>
            <a:spLocks noGrp="1"/>
          </p:cNvSpPr>
          <p:nvPr>
            <p:ph idx="1"/>
          </p:nvPr>
        </p:nvSpPr>
        <p:spPr>
          <a:xfrm>
            <a:off x="1475656" y="1772815"/>
            <a:ext cx="7488833" cy="4362993"/>
          </a:xfrm>
        </p:spPr>
        <p:txBody>
          <a:bodyPr>
            <a:normAutofit/>
          </a:bodyPr>
          <a:lstStyle/>
          <a:p>
            <a:r>
              <a:rPr lang="it-IT" sz="3200" dirty="0">
                <a:latin typeface="Verdana" panose="020B0604030504040204" pitchFamily="34" charset="0"/>
                <a:ea typeface="Verdana" panose="020B0604030504040204" pitchFamily="34" charset="0"/>
                <a:cs typeface="Verdana" panose="020B0604030504040204" pitchFamily="34" charset="0"/>
              </a:rPr>
              <a:t>Il tipo di NC;</a:t>
            </a:r>
          </a:p>
          <a:p>
            <a:r>
              <a:rPr lang="it-IT" sz="3200" dirty="0">
                <a:latin typeface="Verdana" panose="020B0604030504040204" pitchFamily="34" charset="0"/>
                <a:ea typeface="Verdana" panose="020B0604030504040204" pitchFamily="34" charset="0"/>
                <a:cs typeface="Verdana" panose="020B0604030504040204" pitchFamily="34" charset="0"/>
              </a:rPr>
              <a:t>La natura;</a:t>
            </a:r>
          </a:p>
          <a:p>
            <a:r>
              <a:rPr lang="it-IT" sz="3200" dirty="0">
                <a:latin typeface="Verdana" panose="020B0604030504040204" pitchFamily="34" charset="0"/>
                <a:ea typeface="Verdana" panose="020B0604030504040204" pitchFamily="34" charset="0"/>
                <a:cs typeface="Verdana" panose="020B0604030504040204" pitchFamily="34" charset="0"/>
              </a:rPr>
              <a:t>La localizzazione;</a:t>
            </a:r>
          </a:p>
          <a:p>
            <a:r>
              <a:rPr lang="it-IT" sz="3200" dirty="0">
                <a:latin typeface="Verdana" panose="020B0604030504040204" pitchFamily="34" charset="0"/>
                <a:ea typeface="Verdana" panose="020B0604030504040204" pitchFamily="34" charset="0"/>
                <a:cs typeface="Verdana" panose="020B0604030504040204" pitchFamily="34" charset="0"/>
              </a:rPr>
              <a:t>L’estensione</a:t>
            </a:r>
          </a:p>
          <a:p>
            <a:endParaRPr lang="it-IT" sz="3200" dirty="0">
              <a:latin typeface="Verdana" panose="020B0604030504040204" pitchFamily="34" charset="0"/>
              <a:ea typeface="Verdana" panose="020B0604030504040204" pitchFamily="34" charset="0"/>
              <a:cs typeface="Verdana" panose="020B0604030504040204" pitchFamily="34" charset="0"/>
            </a:endParaRPr>
          </a:p>
          <a:p>
            <a:pPr algn="ctr"/>
            <a:r>
              <a:rPr lang="it-IT" sz="3200" dirty="0">
                <a:latin typeface="Verdana" panose="020B0604030504040204" pitchFamily="34" charset="0"/>
                <a:ea typeface="Verdana" panose="020B0604030504040204" pitchFamily="34" charset="0"/>
                <a:cs typeface="Verdana" panose="020B0604030504040204" pitchFamily="34" charset="0"/>
              </a:rPr>
              <a:t>In modo tale che l’Osa adotti le Azione Correttive </a:t>
            </a:r>
          </a:p>
          <a:p>
            <a:endParaRPr lang="it-IT" sz="2800" dirty="0">
              <a:latin typeface="Verdana" panose="020B0604030504040204" pitchFamily="34" charset="0"/>
              <a:ea typeface="Verdana" panose="020B0604030504040204" pitchFamily="34" charset="0"/>
              <a:cs typeface="Verdana" panose="020B0604030504040204" pitchFamily="34" charset="0"/>
            </a:endParaRPr>
          </a:p>
          <a:p>
            <a:endParaRPr lang="it-IT" sz="2800" dirty="0">
              <a:latin typeface="Verdana" panose="020B0604030504040204" pitchFamily="34" charset="0"/>
              <a:ea typeface="Verdana" panose="020B0604030504040204" pitchFamily="34" charset="0"/>
              <a:cs typeface="Verdana" panose="020B0604030504040204" pitchFamily="34" charset="0"/>
            </a:endParaRPr>
          </a:p>
        </p:txBody>
      </p:sp>
      <p:sp>
        <p:nvSpPr>
          <p:cNvPr id="5" name="Segnaposto numero diapositiva 4">
            <a:extLst>
              <a:ext uri="{FF2B5EF4-FFF2-40B4-BE49-F238E27FC236}">
                <a16:creationId xmlns:a16="http://schemas.microsoft.com/office/drawing/2014/main" id="{F4B0A89F-5C5A-4F98-8E6F-EA5DB0A4758D}"/>
              </a:ext>
            </a:extLst>
          </p:cNvPr>
          <p:cNvSpPr>
            <a:spLocks noGrp="1"/>
          </p:cNvSpPr>
          <p:nvPr>
            <p:ph type="sldNum" sz="quarter" idx="12"/>
          </p:nvPr>
        </p:nvSpPr>
        <p:spPr/>
        <p:txBody>
          <a:bodyPr/>
          <a:lstStyle/>
          <a:p>
            <a:fld id="{746FD205-8D79-439C-A802-2377436AEC8A}" type="slidenum">
              <a:rPr lang="en-US" smtClean="0"/>
              <a:pPr/>
              <a:t>8</a:t>
            </a:fld>
            <a:endParaRPr lang="en-US"/>
          </a:p>
        </p:txBody>
      </p:sp>
    </p:spTree>
    <p:extLst>
      <p:ext uri="{BB962C8B-B14F-4D97-AF65-F5344CB8AC3E}">
        <p14:creationId xmlns:p14="http://schemas.microsoft.com/office/powerpoint/2010/main" val="885292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Una Azione Correttiva consta:</a:t>
            </a:r>
          </a:p>
        </p:txBody>
      </p:sp>
      <p:sp>
        <p:nvSpPr>
          <p:cNvPr id="3" name="Segnaposto contenuto 2"/>
          <p:cNvSpPr>
            <a:spLocks noGrp="1"/>
          </p:cNvSpPr>
          <p:nvPr>
            <p:ph idx="1"/>
          </p:nvPr>
        </p:nvSpPr>
        <p:spPr/>
        <p:txBody>
          <a:bodyPr>
            <a:normAutofit/>
          </a:bodyPr>
          <a:lstStyle/>
          <a:p>
            <a:r>
              <a:rPr lang="it-IT" sz="2400" dirty="0"/>
              <a:t>Segregazione degli alimenti NC (es. Listeria in un impasto di PBC o Salmonella/listeria in PBL;</a:t>
            </a:r>
          </a:p>
          <a:p>
            <a:r>
              <a:rPr lang="it-IT" sz="2400" dirty="0"/>
              <a:t>Identificazione della causa;</a:t>
            </a:r>
          </a:p>
          <a:p>
            <a:r>
              <a:rPr lang="it-IT" sz="2400" dirty="0"/>
              <a:t>Verifica che il processo  sia sotto controllo;</a:t>
            </a:r>
          </a:p>
          <a:p>
            <a:r>
              <a:rPr lang="it-IT" sz="2400" dirty="0"/>
              <a:t>Attuazione delle misure preventive affinché la NC non si ripeta</a:t>
            </a:r>
            <a:r>
              <a:rPr lang="it-IT" dirty="0"/>
              <a:t>. </a:t>
            </a:r>
          </a:p>
        </p:txBody>
      </p:sp>
      <p:sp>
        <p:nvSpPr>
          <p:cNvPr id="5" name="Segnaposto numero diapositiva 4">
            <a:extLst>
              <a:ext uri="{FF2B5EF4-FFF2-40B4-BE49-F238E27FC236}">
                <a16:creationId xmlns:a16="http://schemas.microsoft.com/office/drawing/2014/main" id="{8CC2DE5D-0CE5-49F9-ADA8-7705A98B8DDF}"/>
              </a:ext>
            </a:extLst>
          </p:cNvPr>
          <p:cNvSpPr>
            <a:spLocks noGrp="1"/>
          </p:cNvSpPr>
          <p:nvPr>
            <p:ph type="sldNum" sz="quarter" idx="12"/>
          </p:nvPr>
        </p:nvSpPr>
        <p:spPr/>
        <p:txBody>
          <a:bodyPr/>
          <a:lstStyle/>
          <a:p>
            <a:fld id="{746FD205-8D79-439C-A802-2377436AEC8A}" type="slidenum">
              <a:rPr lang="en-US" smtClean="0"/>
              <a:pPr/>
              <a:t>9</a:t>
            </a:fld>
            <a:endParaRPr lang="en-US"/>
          </a:p>
        </p:txBody>
      </p:sp>
    </p:spTree>
    <p:extLst>
      <p:ext uri="{BB962C8B-B14F-4D97-AF65-F5344CB8AC3E}">
        <p14:creationId xmlns:p14="http://schemas.microsoft.com/office/powerpoint/2010/main" val="568095518"/>
      </p:ext>
    </p:extLst>
  </p:cSld>
  <p:clrMapOvr>
    <a:masterClrMapping/>
  </p:clrMapOvr>
</p:sld>
</file>

<file path=ppt/theme/theme1.xml><?xml version="1.0" encoding="utf-8"?>
<a:theme xmlns:a="http://schemas.openxmlformats.org/drawingml/2006/main" name="Filo">
  <a:themeElements>
    <a:clrScheme name="Filo">
      <a:dk1>
        <a:sysClr val="windowText" lastClr="000000"/>
      </a:dk1>
      <a:lt1>
        <a:sysClr val="window" lastClr="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12ACBB6-EBBD-4868-B87A-97A2EB1645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1526</Words>
  <Application>Microsoft Office PowerPoint</Application>
  <PresentationFormat>Presentazione su schermo (4:3)</PresentationFormat>
  <Paragraphs>187</Paragraphs>
  <Slides>45</Slides>
  <Notes>6</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45</vt:i4>
      </vt:variant>
    </vt:vector>
  </HeadingPairs>
  <TitlesOfParts>
    <vt:vector size="54" baseType="lpstr">
      <vt:lpstr>Arial</vt:lpstr>
      <vt:lpstr>Calibri</vt:lpstr>
      <vt:lpstr>Century Gothic</vt:lpstr>
      <vt:lpstr>Comic Sans MS</vt:lpstr>
      <vt:lpstr>Verdana</vt:lpstr>
      <vt:lpstr>Wingdings</vt:lpstr>
      <vt:lpstr>Wingdings 2</vt:lpstr>
      <vt:lpstr>Wingdings 3</vt:lpstr>
      <vt:lpstr>Filo</vt:lpstr>
      <vt:lpstr>Presentazione standard di PowerPoint</vt:lpstr>
      <vt:lpstr>«Dalla identificazione del pericolo alla misura del rischio sanitario»</vt:lpstr>
      <vt:lpstr>Presentazione standard di PowerPoint</vt:lpstr>
      <vt:lpstr>Pacchetto Igiene CU</vt:lpstr>
      <vt:lpstr>Pacchetto Igiene OSA</vt:lpstr>
      <vt:lpstr>Ai sensi dell’art 54 del Reg.  CE 882/04, omma 1</vt:lpstr>
      <vt:lpstr>AC cosa deve garantire</vt:lpstr>
      <vt:lpstr>AC deve comunicare all’OSA in caso di NC</vt:lpstr>
      <vt:lpstr>Una Azione Correttiva consta: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Considerazioni</vt:lpstr>
      <vt:lpstr>Temperatura alimenti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Alcune non conformità di PBL</vt:lpstr>
      <vt:lpstr>Aflatossina in prodotti caseari</vt:lpstr>
      <vt:lpstr>Aflatossina in prodotti caseari</vt:lpstr>
      <vt:lpstr>Aflatossina in prodotti caseari</vt:lpstr>
      <vt:lpstr>Aflatossina in prodotti caseari</vt:lpstr>
      <vt:lpstr>Latte UHT coagulato</vt:lpstr>
      <vt:lpstr>Presenza di muffe su panetti di burro</vt:lpstr>
      <vt:lpstr>Latte UHT coagulato</vt:lpstr>
      <vt:lpstr>Presentazione standard di PowerPoint</vt:lpstr>
      <vt:lpstr>Corpo estraneo in mozzarelle</vt:lpstr>
      <vt:lpstr>Presentazione standard di PowerPoint</vt:lpstr>
      <vt:lpstr>Prodotti non etichettati e non conservati correttamente</vt:lpstr>
      <vt:lpstr>Art. 54 del Reg. CE/882/04, a seconda dei casi:</vt:lpstr>
      <vt:lpstr>Gestione della non conformità</vt:lpstr>
      <vt:lpstr>Più che rimanere sempre sospesi è meglio avere poche certezze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2017-02-06T18:14:46Z</dcterms:created>
  <dcterms:modified xsi:type="dcterms:W3CDTF">2018-12-31T12:40:04Z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TC102202139990</vt:lpwstr>
  </property>
</Properties>
</file>